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311" r:id="rId4"/>
    <p:sldId id="314" r:id="rId5"/>
    <p:sldId id="315" r:id="rId6"/>
    <p:sldId id="312" r:id="rId7"/>
    <p:sldId id="313" r:id="rId8"/>
    <p:sldId id="276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3041"/>
  </p:normalViewPr>
  <p:slideViewPr>
    <p:cSldViewPr snapToGrid="0">
      <p:cViewPr varScale="1">
        <p:scale>
          <a:sx n="79" d="100"/>
          <a:sy n="79" d="100"/>
        </p:scale>
        <p:origin x="456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483109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neabdou@hotmail.com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7" Type="http://schemas.openxmlformats.org/officeDocument/2006/relationships/hyperlink" Target="mailto:papasambadiop@gmail.com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6" y="-454288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954377" y="3333249"/>
            <a:ext cx="541022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Dr. Asma El </a:t>
            </a:r>
            <a:r>
              <a:rPr lang="fr-FR" sz="1200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Kasmi</a:t>
            </a:r>
            <a:endParaRPr lang="fr-FR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>
                <a:latin typeface="Arial Rounded MT Bold" panose="020F0704030504030204" pitchFamily="34" charset="0"/>
              </a:rPr>
              <a:t>Email</a:t>
            </a:r>
            <a:r>
              <a:rPr lang="fr-FR" sz="1200" dirty="0">
                <a:latin typeface="Arial Rounded MT Bold" panose="020F0704030504030204" pitchFamily="34" charset="0"/>
              </a:rPr>
              <a:t>: </a:t>
            </a:r>
            <a:r>
              <a:rPr lang="fr-FR" sz="1200" dirty="0">
                <a:latin typeface="Arial Rounded MT Bold" panose="020F0704030504030204" pitchFamily="34" charset="0"/>
                <a:hlinkClick r:id="rId3"/>
              </a:rPr>
              <a:t>asma.elkasmi@gmail.com</a:t>
            </a:r>
            <a:r>
              <a:rPr lang="fr-FR" sz="1200" dirty="0"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15" name="Rectangle 13"/>
          <p:cNvSpPr txBox="1"/>
          <p:nvPr/>
        </p:nvSpPr>
        <p:spPr>
          <a:xfrm>
            <a:off x="1248603" y="1997283"/>
            <a:ext cx="6779860" cy="1006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400" b="1" dirty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Cooperation priority break-out session report</a:t>
            </a: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1" y="461114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>
                <a:latin typeface="Arial Rounded MT Bold" panose="020F0704030504030204" pitchFamily="34" charset="0"/>
              </a:rPr>
              <a:t>20</a:t>
            </a:r>
            <a:r>
              <a:rPr sz="1350" dirty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0"/>
          <p:cNvSpPr txBox="1"/>
          <p:nvPr/>
        </p:nvSpPr>
        <p:spPr>
          <a:xfrm>
            <a:off x="2059890" y="3775220"/>
            <a:ext cx="541022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Dr. </a:t>
            </a:r>
            <a:r>
              <a:rPr lang="fr-FR" sz="1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Papa Samba DIOP</a:t>
            </a:r>
            <a:endParaRPr lang="fr-FR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>
                <a:latin typeface="Arial Rounded MT Bold" panose="020F0704030504030204" pitchFamily="34" charset="0"/>
              </a:rPr>
              <a:t>Email</a:t>
            </a:r>
            <a:r>
              <a:rPr lang="fr-FR" sz="1200" dirty="0">
                <a:latin typeface="Arial Rounded MT Bold" panose="020F0704030504030204" pitchFamily="34" charset="0"/>
              </a:rPr>
              <a:t>: </a:t>
            </a:r>
            <a:r>
              <a:rPr lang="fr-FR" sz="1200" dirty="0" smtClean="0">
                <a:latin typeface="Arial Rounded MT Bold" panose="020F0704030504030204" pitchFamily="34" charset="0"/>
                <a:hlinkClick r:id="rId7"/>
              </a:rPr>
              <a:t>papasambadiop</a:t>
            </a:r>
            <a:r>
              <a:rPr lang="fr-FR" sz="1200" dirty="0" smtClean="0">
                <a:latin typeface="Arial Rounded MT Bold" panose="020F0704030504030204" pitchFamily="34" charset="0"/>
                <a:hlinkClick r:id="rId7"/>
              </a:rPr>
              <a:t>@gmail.com</a:t>
            </a:r>
            <a:r>
              <a:rPr lang="fr-FR" sz="1200" dirty="0" smtClean="0">
                <a:latin typeface="Arial Rounded MT Bold" panose="020F0704030504030204" pitchFamily="34" charset="0"/>
              </a:rPr>
              <a:t>  </a:t>
            </a:r>
            <a:endParaRPr lang="fr-FR" sz="12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350870" y="169650"/>
            <a:ext cx="8481403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Which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are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the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3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most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important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issues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that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should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be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addressed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by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this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priority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? </a:t>
            </a:r>
            <a:endParaRPr lang="fr-FR" sz="1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388303" y="144385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cooperation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,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shared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waters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and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common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infrastructure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(22%)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Dialogue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and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cooperation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at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all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institutional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levels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(19%)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for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peace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(15%)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pt-BR" sz="1800" dirty="0">
              <a:solidFill>
                <a:srgbClr val="454545"/>
              </a:solidFill>
              <a:sym typeface="Helvetica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5708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22243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70790" y="651678"/>
            <a:ext cx="8785468" cy="36996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450"/>
              </a:spcBef>
              <a:spcAft>
                <a:spcPts val="600"/>
              </a:spcAft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b="1" dirty="0" err="1">
                <a:solidFill>
                  <a:srgbClr val="454545"/>
                </a:solidFill>
                <a:sym typeface="Helvetica"/>
              </a:rPr>
              <a:t>Transboundary</a:t>
            </a:r>
            <a:r>
              <a:rPr lang="en-GB" sz="1600" b="1" dirty="0">
                <a:solidFill>
                  <a:srgbClr val="454545"/>
                </a:solidFill>
                <a:sym typeface="Helvetica"/>
              </a:rPr>
              <a:t> cooperation, shared waters and common infrastructure </a:t>
            </a:r>
          </a:p>
          <a:p>
            <a:pPr marL="735806" lvl="1" indent="-457200" defTabSz="612006">
              <a:spcBef>
                <a:spcPts val="45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Knowledge and good understanding of transboundary water resources, 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data exchange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Information, Communication and Dialogue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Identify and involve all stakeholders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Legal instruments for cooperation 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for all shared basins worldwide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Increase </a:t>
            </a:r>
            <a:r>
              <a:rPr lang="en-US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basin organizations: 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</a:t>
            </a:r>
            <a:r>
              <a:rPr lang="en-GB" sz="1500" dirty="0">
                <a:solidFill>
                  <a:srgbClr val="454545"/>
                </a:solidFill>
                <a:sym typeface="Helvetica"/>
              </a:rPr>
              <a:t>reate/strengthen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(OMVS, OMVG, Nile…)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Increase accession to the global Water Conventions 97 and 92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Strengthen participation and consultation for shared waters management 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Benchmark best practices on </a:t>
            </a:r>
            <a:r>
              <a:rPr lang="en-GB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water management and cooperation – Share/capitalize experiences of basin organisations 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Mobilize human and financial resources for common projects and for the creation of basin organisations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Consistent dialogue and cooperation between World Water Forums to help catalyse social and political action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0" indent="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None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27189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 startAt="2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700" b="1" dirty="0">
                <a:solidFill>
                  <a:srgbClr val="454545"/>
                </a:solidFill>
                <a:sym typeface="Helvetica"/>
              </a:rPr>
              <a:t>Dialogue and cooperation at all institutional levels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Implement good governance involving all stakeholders in each country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multi-actors sharing platforms at national level (government, parliament, private sector, civil society)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Develop multi-sector and multi-countries consultation frameworks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cooperation mechanisms for </a:t>
            </a:r>
            <a:r>
              <a:rPr lang="en-GB" sz="1600" dirty="0" err="1">
                <a:solidFill>
                  <a:srgbClr val="454545"/>
                </a:solidFill>
                <a:sym typeface="Helvetica"/>
              </a:rPr>
              <a:t>riparians</a:t>
            </a: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exchange platforms within and between regional and economic commissions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Develop Information, Education and Communication Programmes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entities for dialogue and cooperation at local, national and </a:t>
            </a:r>
            <a:r>
              <a:rPr lang="en-GB" sz="1600" dirty="0" err="1">
                <a:solidFill>
                  <a:srgbClr val="454545"/>
                </a:solidFill>
                <a:sym typeface="Helvetica"/>
              </a:rPr>
              <a:t>transboundary</a:t>
            </a:r>
            <a:r>
              <a:rPr lang="en-GB" sz="1600" dirty="0">
                <a:solidFill>
                  <a:srgbClr val="454545"/>
                </a:solidFill>
                <a:sym typeface="Helvetica"/>
              </a:rPr>
              <a:t> levels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Increase participation of all stakeholders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Adopt and implement IWRM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Put in place legal frameworks for basin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Capacity building, information and awareness raising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13293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80515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 startAt="3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b="1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 for peace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Implement joint federative projects between </a:t>
            </a:r>
            <a:r>
              <a:rPr lang="en-GB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riparians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and create cooperation frameworks between riparian communities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Put in place 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mechanisms/tools for the prevention, early alert and 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settlement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of conflicts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  <a:sym typeface="Helvetica"/>
              </a:rPr>
              <a:t>I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nvolve 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the youth in actions in favor of water for peace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the ratification of international conventions for </a:t>
            </a:r>
            <a:r>
              <a:rPr lang="en-US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cooperation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benefit- sharing in transboundary water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international water governance for shared resources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Strengthen diplomacy and harmonization of politics for good water resources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Involve stakeholders from outside the water sector 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Partnerships for improving financing of transboundary water cooperation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108104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294379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Which type of organizations or institutions and stakeholders need to be involved in the development of this priority, considering political- regional -citizens -thematic perspectives?</a:t>
            </a:r>
            <a:b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endParaRPr lang="en-US" sz="1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350870" y="861199"/>
            <a:ext cx="9292089" cy="3917787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</a:t>
            </a:r>
            <a:r>
              <a:rPr lang="fr-SN" sz="2500" dirty="0"/>
              <a:t>Local governments 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, UCLG (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United Cities and Local Governments), </a:t>
            </a:r>
            <a:r>
              <a:rPr lang="fr-SN" sz="2500" dirty="0">
                <a:solidFill>
                  <a:srgbClr val="454545"/>
                </a:solidFill>
                <a:sym typeface="Helvetica"/>
              </a:rPr>
              <a:t>ORU-FOGAR United Regions Organisation</a:t>
            </a:r>
            <a:endParaRPr lang="en-US" sz="2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Water </a:t>
            </a:r>
            <a:r>
              <a:rPr lang="en-US" sz="2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Riparians</a:t>
            </a:r>
            <a:endParaRPr lang="en-US" sz="2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Basin agencies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International organizations (UN agencies (UN SG), ECOWAS, IUCN…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sym typeface="Helvetica"/>
              </a:rPr>
              <a:t> Private sector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sym typeface="Helvetica"/>
              </a:rPr>
              <a:t> Parliamentarian</a:t>
            </a:r>
            <a:r>
              <a:rPr lang="fr-SN" sz="2500" dirty="0">
                <a:solidFill>
                  <a:srgbClr val="454545"/>
                </a:solidFill>
                <a:sym typeface="Helvetica"/>
              </a:rPr>
              <a:t>s, Politiciens, Mayors, Unions</a:t>
            </a:r>
            <a:endParaRPr lang="fr-SN" sz="2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Civil society, water users, </a:t>
            </a:r>
            <a:r>
              <a:rPr lang="en-US" sz="2500" dirty="0">
                <a:solidFill>
                  <a:srgbClr val="454545"/>
                </a:solidFill>
                <a:sym typeface="Helvetica"/>
              </a:rPr>
              <a:t>indigenous peoples, 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religious authorities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, t</a:t>
            </a:r>
            <a:r>
              <a:rPr lang="en-US" sz="25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raditional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customary authorities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Stakeholders from other sectors: 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energie, industry, agriculture, fisheries…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Media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Youth, Women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Universities, Research centers, Technical experts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Financing institutions and cooperation agencies 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Security services (army, police)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Legal experts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Diplomats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Artists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32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Judiciary</a:t>
            </a:r>
            <a:r>
              <a:rPr lang="fr-SN" sz="32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power, </a:t>
            </a:r>
            <a:r>
              <a:rPr lang="fr-SN" sz="32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judges</a:t>
            </a:r>
            <a:endParaRPr lang="fr-SN" sz="32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fr-SN" sz="1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56345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events can be leveraged in the coming 2 years to prepare the Forum across regions, specific to this Priority? (please specify the issue &amp; type of stakeholders)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739848" y="890751"/>
            <a:ext cx="8925791" cy="369964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</a:t>
            </a:r>
            <a:r>
              <a:rPr lang="fr-SN" sz="1600" dirty="0">
                <a:solidFill>
                  <a:srgbClr val="454545"/>
                </a:solidFill>
                <a:sym typeface="Helvetica"/>
              </a:rPr>
              <a:t>Stockholm World Water Week, September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>
                <a:solidFill>
                  <a:srgbClr val="454545"/>
                </a:solidFill>
                <a:sym typeface="Helvetica"/>
              </a:rPr>
              <a:t> Korea International Water Week, September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>
                <a:solidFill>
                  <a:srgbClr val="454545"/>
                </a:solidFill>
                <a:sym typeface="Helvetica"/>
              </a:rPr>
              <a:t> Cairo Water Week, October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INBO World GA, October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African Water Association Congress, </a:t>
            </a:r>
            <a:r>
              <a:rPr lang="fr-SN" sz="1600" dirty="0" err="1"/>
              <a:t>February</a:t>
            </a:r>
            <a:r>
              <a:rPr lang="fr-SN" sz="1600" dirty="0"/>
              <a:t>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Global workshop on 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developing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agreements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(Avril 2020) and 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financing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tb 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cooperation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(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Dec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World Congress of IUCN, June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Water Conventions’ </a:t>
            </a:r>
            <a:r>
              <a:rPr lang="fr-SN" sz="16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Working</a:t>
            </a:r>
            <a:r>
              <a:rPr lang="fr-SN" sz="16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Group on IWRM, June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Asia International Water Week, October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Asia-Pacific Water Summit October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Dubai Expo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Africities Summit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COP’s (Climate Change, Biodiversity)</a:t>
            </a: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5399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859</Words>
  <Application>Microsoft Macintosh PowerPoint</Application>
  <PresentationFormat>Présentation à l'écran (16:9)</PresentationFormat>
  <Paragraphs>100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0" baseType="lpstr">
      <vt:lpstr>Arial Narrow</vt:lpstr>
      <vt:lpstr>Arial Rounded MT Bold</vt:lpstr>
      <vt:lpstr>Bookman Old Style</vt:lpstr>
      <vt:lpstr>Britannic Bold</vt:lpstr>
      <vt:lpstr>Broadway</vt:lpstr>
      <vt:lpstr>Calibri Light</vt:lpstr>
      <vt:lpstr>Helvetica</vt:lpstr>
      <vt:lpstr>Times New Roman</vt:lpstr>
      <vt:lpstr>Arial</vt:lpstr>
      <vt:lpstr>Calibri</vt:lpstr>
      <vt:lpstr>Wingdings</vt:lpstr>
      <vt:lpstr>Thème Office</vt:lpstr>
      <vt:lpstr>Présentation PowerPoint</vt:lpstr>
      <vt:lpstr>Which are the 3 most important issues that should be addressed by this priority? </vt:lpstr>
      <vt:lpstr>What concrete outcomes will enable progress on these 3 issues by 2021 and/or after (initiatives to be launched during the Forum)?</vt:lpstr>
      <vt:lpstr>What concrete outcomes will enable progress on these 3 issues by 2021 and/or after (initiatives to be launched during the Forum)?</vt:lpstr>
      <vt:lpstr>What concrete outcomes will enable progress on these 3 issues by 2021 and/or after (initiatives to be launched during the Forum)?</vt:lpstr>
      <vt:lpstr>Which type of organizations or institutions and stakeholders need to be involved in the development of this priority, considering political- regional -citizens -thematic perspectives? </vt:lpstr>
      <vt:lpstr>What events can be leveraged in the coming 2 years to prepare the Forum across regions, specific to this Priority? (please specify the issue &amp; type of stakeholders)</vt:lpstr>
      <vt:lpstr>Présentation PowerPoint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Utilisateur de Microsoft Office</cp:lastModifiedBy>
  <cp:revision>192</cp:revision>
  <dcterms:modified xsi:type="dcterms:W3CDTF">2019-06-21T10:21:15Z</dcterms:modified>
</cp:coreProperties>
</file>