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312" r:id="rId4"/>
    <p:sldId id="287" r:id="rId5"/>
    <p:sldId id="310" r:id="rId6"/>
    <p:sldId id="313" r:id="rId7"/>
    <p:sldId id="311" r:id="rId8"/>
    <p:sldId id="315" r:id="rId9"/>
    <p:sldId id="316" r:id="rId10"/>
    <p:sldId id="317" r:id="rId11"/>
    <p:sldId id="318" r:id="rId12"/>
    <p:sldId id="276" r:id="rId13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74"/>
  </p:normalViewPr>
  <p:slideViewPr>
    <p:cSldViewPr snapToGrid="0">
      <p:cViewPr varScale="1">
        <p:scale>
          <a:sx n="91" d="100"/>
          <a:sy n="91" d="100"/>
        </p:scale>
        <p:origin x="-81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143000" y="841772"/>
            <a:ext cx="6858000" cy="1790701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mendiaye@gmail.com" TargetMode="External"/><Relationship Id="rId7" Type="http://schemas.openxmlformats.org/officeDocument/2006/relationships/hyperlink" Target="mailto:frandinguy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 cstate="print"/>
          <a:srcRect l="1037" t="4239" r="48896" b="21742"/>
          <a:stretch/>
        </p:blipFill>
        <p:spPr>
          <a:xfrm rot="5400000">
            <a:off x="3576396" y="-454288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346295" y="3585498"/>
            <a:ext cx="3542533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/>
          <a:p>
            <a:pPr algn="ctr"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400" dirty="0" smtClean="0">
                <a:latin typeface="Arial Rounded MT Bold" panose="020F0704030504030204" pitchFamily="34" charset="0"/>
              </a:rPr>
              <a:t>Monsieur Dame NDIAYE</a:t>
            </a:r>
            <a:endParaRPr sz="1400" dirty="0">
              <a:latin typeface="Arial Rounded MT Bold" panose="020F0704030504030204" pitchFamily="34" charset="0"/>
            </a:endParaRPr>
          </a:p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400" u="sng" dirty="0" smtClean="0">
                <a:latin typeface="Arial Rounded MT Bold" panose="020F0704030504030204" pitchFamily="34" charset="0"/>
              </a:rPr>
              <a:t>Email</a:t>
            </a:r>
            <a:r>
              <a:rPr lang="fr-FR" sz="1400" dirty="0">
                <a:latin typeface="Arial Rounded MT Bold" panose="020F0704030504030204" pitchFamily="34" charset="0"/>
              </a:rPr>
              <a:t>: </a:t>
            </a:r>
            <a:r>
              <a:rPr lang="fr-FR" sz="1400" dirty="0" smtClean="0">
                <a:latin typeface="Arial Rounded MT Bold" panose="020F0704030504030204" pitchFamily="34" charset="0"/>
              </a:rPr>
              <a:t> </a:t>
            </a:r>
            <a:r>
              <a:rPr lang="fr-FR" sz="1400" dirty="0" smtClean="0">
                <a:latin typeface="Arial Rounded MT Bold" panose="020F0704030504030204" pitchFamily="34" charset="0"/>
                <a:hlinkClick r:id="rId3"/>
              </a:rPr>
              <a:t>damendiaye@gmail.com</a:t>
            </a:r>
            <a:r>
              <a:rPr lang="fr-FR" sz="1400" dirty="0" smtClean="0">
                <a:latin typeface="Arial Rounded MT Bold" panose="020F0704030504030204" pitchFamily="34" charset="0"/>
              </a:rPr>
              <a:t>   </a:t>
            </a:r>
            <a:endParaRPr lang="fr-FR" sz="1400" dirty="0">
              <a:latin typeface="Arial Rounded MT Bold" panose="020F0704030504030204" pitchFamily="34" charset="0"/>
            </a:endParaRPr>
          </a:p>
        </p:txBody>
      </p:sp>
      <p:sp>
        <p:nvSpPr>
          <p:cNvPr id="115" name="Rectangle 13"/>
          <p:cNvSpPr txBox="1"/>
          <p:nvPr/>
        </p:nvSpPr>
        <p:spPr>
          <a:xfrm>
            <a:off x="0" y="1951117"/>
            <a:ext cx="9144000" cy="1098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0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2000" b="1" baseline="30000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20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2000" b="1" dirty="0" err="1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20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20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fr-SN" sz="2400" b="1" dirty="0" smtClean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400" b="1" dirty="0" smtClean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Eau &amp; developpement rural</a:t>
            </a:r>
            <a:endParaRPr sz="24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81" y="4611148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 smtClean="0">
                <a:latin typeface="Arial Rounded MT Bold" panose="020F0704030504030204" pitchFamily="34" charset="0"/>
              </a:rPr>
              <a:t>21</a:t>
            </a:r>
            <a:r>
              <a:rPr sz="1350" dirty="0" smtClean="0">
                <a:latin typeface="Arial Rounded MT Bold" panose="020F0704030504030204" pitchFamily="34" charset="0"/>
              </a:rPr>
              <a:t> </a:t>
            </a:r>
            <a:r>
              <a:rPr lang="fr-SN" sz="1350" dirty="0" smtClean="0">
                <a:latin typeface="Arial Rounded MT Bold" panose="020F0704030504030204" pitchFamily="34" charset="0"/>
              </a:rPr>
              <a:t>juin</a:t>
            </a:r>
            <a:r>
              <a:rPr sz="1350" dirty="0" smtClean="0">
                <a:latin typeface="Arial Rounded MT Bold" panose="020F0704030504030204" pitchFamily="34" charset="0"/>
              </a:rPr>
              <a:t> </a:t>
            </a:r>
            <a:r>
              <a:rPr sz="1350" dirty="0">
                <a:latin typeface="Arial Rounded MT Bold" panose="020F0704030504030204" pitchFamily="34" charset="0"/>
              </a:rPr>
              <a:t>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754088" y="15145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16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0"/>
          <p:cNvSpPr txBox="1"/>
          <p:nvPr/>
        </p:nvSpPr>
        <p:spPr>
          <a:xfrm>
            <a:off x="4997123" y="3611774"/>
            <a:ext cx="3542533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/>
          <a:p>
            <a:pPr algn="ctr"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400" dirty="0" smtClean="0">
                <a:latin typeface="Arial Rounded MT Bold" panose="020F0704030504030204" pitchFamily="34" charset="0"/>
              </a:rPr>
              <a:t>Monsieur Guy </a:t>
            </a:r>
            <a:r>
              <a:rPr lang="fr-FR" sz="1400" dirty="0" smtClean="0">
                <a:latin typeface="Arial Rounded MT Bold" panose="020F0704030504030204" pitchFamily="34" charset="0"/>
              </a:rPr>
              <a:t>FRADIN </a:t>
            </a:r>
            <a:endParaRPr sz="1400" dirty="0">
              <a:latin typeface="Arial Rounded MT Bold" panose="020F0704030504030204" pitchFamily="34" charset="0"/>
            </a:endParaRPr>
          </a:p>
          <a:p>
            <a:pPr algn="ctr"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400" u="sng" dirty="0" smtClean="0">
                <a:latin typeface="Arial Rounded MT Bold" panose="020F0704030504030204" pitchFamily="34" charset="0"/>
              </a:rPr>
              <a:t>Email</a:t>
            </a:r>
            <a:r>
              <a:rPr lang="fr-FR" sz="1400" dirty="0">
                <a:latin typeface="Arial Rounded MT Bold" panose="020F0704030504030204" pitchFamily="34" charset="0"/>
              </a:rPr>
              <a:t>: </a:t>
            </a:r>
            <a:r>
              <a:rPr lang="fr-FR" sz="1400" dirty="0" smtClean="0">
                <a:latin typeface="Arial Rounded MT Bold" panose="020F0704030504030204" pitchFamily="34" charset="0"/>
              </a:rPr>
              <a:t> </a:t>
            </a:r>
            <a:r>
              <a:rPr lang="fr-FR" sz="1400" dirty="0" smtClean="0">
                <a:latin typeface="Arial Rounded MT Bold" panose="020F0704030504030204" pitchFamily="34" charset="0"/>
                <a:hlinkClick r:id="rId7"/>
              </a:rPr>
              <a:t>fradin.guy@gmail.com</a:t>
            </a:r>
            <a:r>
              <a:rPr lang="fr-FR" sz="1400" dirty="0" smtClean="0">
                <a:latin typeface="Arial Rounded MT Bold" panose="020F0704030504030204" pitchFamily="34" charset="0"/>
              </a:rPr>
              <a:t>   </a:t>
            </a:r>
            <a:endParaRPr lang="fr-FR" sz="14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94590" y="9608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Q2: What concrete outcomes will enable progress on these 3 issues by 2021 and/or after (initiatives to be launched during the forum)?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3618" y="80655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139388" y="843342"/>
            <a:ext cx="8867981" cy="390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70000" lnSpcReduction="20000"/>
          </a:bodyPr>
          <a:lstStyle/>
          <a:p>
            <a:pPr lvl="0" defTabSz="514350" hangingPunct="1">
              <a:lnSpc>
                <a:spcPct val="90000"/>
              </a:lnSpc>
              <a:spcBef>
                <a:spcPts val="525"/>
              </a:spcBef>
              <a:buFont typeface="Wingdings" pitchFamily="2" charset="2"/>
              <a:buChar char="q"/>
            </a:pPr>
            <a:r>
              <a:rPr lang="pt-BR" sz="2800" b="1" dirty="0" smtClean="0">
                <a:solidFill>
                  <a:srgbClr val="00B0F0"/>
                </a:solidFill>
              </a:rPr>
              <a:t> Water </a:t>
            </a:r>
            <a:r>
              <a:rPr lang="pt-BR" sz="2800" b="1" dirty="0" smtClean="0">
                <a:solidFill>
                  <a:srgbClr val="00B0F0"/>
                </a:solidFill>
              </a:rPr>
              <a:t>Productivity and efficiency for agriculture, food production and </a:t>
            </a:r>
            <a:r>
              <a:rPr lang="pt-BR" sz="2800" b="1" dirty="0" smtClean="0">
                <a:solidFill>
                  <a:srgbClr val="00B0F0"/>
                </a:solidFill>
              </a:rPr>
              <a:t>nutrition</a:t>
            </a:r>
          </a:p>
          <a:p>
            <a:pPr lvl="0"/>
            <a:endParaRPr lang="pt-BR" sz="2400" b="1" dirty="0" smtClean="0"/>
          </a:p>
          <a:p>
            <a:pPr lvl="0"/>
            <a:r>
              <a:rPr lang="pt-BR" sz="2600" b="1" dirty="0" smtClean="0"/>
              <a:t>Développpement </a:t>
            </a:r>
            <a:r>
              <a:rPr lang="pt-BR" sz="2600" b="1" dirty="0" smtClean="0"/>
              <a:t>de politique intégrée Eau-Agriculture et de stratégies d’investissement pour valoriser l’eau agricole</a:t>
            </a:r>
            <a:endParaRPr lang="fr-FR" sz="2600" dirty="0" smtClean="0"/>
          </a:p>
          <a:p>
            <a:r>
              <a:rPr lang="pt-BR" sz="2600" dirty="0" smtClean="0"/>
              <a:t> </a:t>
            </a:r>
            <a:endParaRPr lang="fr-FR" sz="2600" dirty="0" smtClean="0"/>
          </a:p>
          <a:p>
            <a:pPr lvl="0"/>
            <a:r>
              <a:rPr lang="pt-BR" sz="2600" b="1" dirty="0" smtClean="0"/>
              <a:t>Innovations technologiques pour une agriculture intelligente : mise en oeuvre d’insfrastructures (équipements) innovantes pour l’irrigation </a:t>
            </a:r>
            <a:endParaRPr lang="fr-FR" sz="2600" dirty="0" smtClean="0"/>
          </a:p>
          <a:p>
            <a:r>
              <a:rPr lang="pt-BR" sz="2600" b="1" dirty="0" smtClean="0"/>
              <a:t> </a:t>
            </a:r>
            <a:endParaRPr lang="fr-FR" sz="2600" dirty="0" smtClean="0"/>
          </a:p>
          <a:p>
            <a:pPr lvl="0"/>
            <a:r>
              <a:rPr lang="pt-BR" sz="2600" b="1" dirty="0" smtClean="0"/>
              <a:t> Gestion concertée, équitable et transparente de la ressource en eau (Gestion communautaire)</a:t>
            </a:r>
            <a:endParaRPr lang="fr-FR" sz="2600" dirty="0" smtClean="0"/>
          </a:p>
          <a:p>
            <a:r>
              <a:rPr lang="pt-BR" sz="2600" b="1" dirty="0" smtClean="0"/>
              <a:t> </a:t>
            </a:r>
            <a:endParaRPr lang="fr-FR" sz="2600" dirty="0" smtClean="0"/>
          </a:p>
          <a:p>
            <a:pPr lvl="0"/>
            <a:r>
              <a:rPr lang="pt-BR" sz="2600" b="1" dirty="0" smtClean="0"/>
              <a:t> Développement et mise en oeuvre des techniques efficientes de conservation des eaux et des sols et des pratiques agrosylvopatorales. Préservation des forêts</a:t>
            </a:r>
            <a:endParaRPr lang="fr-FR" sz="2600" dirty="0" smtClean="0"/>
          </a:p>
          <a:p>
            <a:r>
              <a:rPr lang="pt-BR" sz="2600" b="1" dirty="0" smtClean="0"/>
              <a:t> </a:t>
            </a:r>
            <a:endParaRPr lang="fr-FR" sz="2600" dirty="0" smtClean="0"/>
          </a:p>
          <a:p>
            <a:r>
              <a:rPr lang="pt-BR" sz="2600" b="1" dirty="0" smtClean="0"/>
              <a:t>Création d’un environnement favorable à l’émergence de compétences (techniques, organisationnelles...) pour la gestion des ressources, des </a:t>
            </a:r>
            <a:r>
              <a:rPr lang="pt-BR" sz="2600" b="1" dirty="0" smtClean="0"/>
              <a:t>sytèmes</a:t>
            </a:r>
            <a:r>
              <a:rPr lang="pt-BR" sz="5600" dirty="0" smtClean="0"/>
              <a:t> </a:t>
            </a:r>
            <a:endParaRPr lang="fr-FR" sz="5600" dirty="0" smtClean="0"/>
          </a:p>
        </p:txBody>
      </p:sp>
    </p:spTree>
    <p:extLst>
      <p:ext uri="{BB962C8B-B14F-4D97-AF65-F5344CB8AC3E}">
        <p14:creationId xmlns="" xmlns:p14="http://schemas.microsoft.com/office/powerpoint/2010/main" val="158051591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 noGrp="1"/>
          </p:cNvSpPr>
          <p:nvPr>
            <p:ph type="title"/>
          </p:nvPr>
        </p:nvSpPr>
        <p:spPr>
          <a:xfrm>
            <a:off x="94590" y="9608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Q3: Which type of organizations or institutions and stakeholders need to be involved in the this priority, considering political- regional -citizens -thematic perspectives? (Group)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123618" y="80655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120" y="861850"/>
            <a:ext cx="850286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400" b="1" dirty="0" smtClean="0">
                <a:solidFill>
                  <a:srgbClr val="00B0F0"/>
                </a:solidFill>
              </a:rPr>
              <a:t> </a:t>
            </a:r>
            <a:r>
              <a:rPr lang="pt-BR" sz="2400" b="1" dirty="0" smtClean="0">
                <a:solidFill>
                  <a:srgbClr val="00B0F0"/>
                </a:solidFill>
              </a:rPr>
              <a:t>Water Productivity and efficiency for agriculture, food production and </a:t>
            </a:r>
            <a:r>
              <a:rPr lang="pt-BR" sz="2400" b="1" dirty="0" smtClean="0">
                <a:solidFill>
                  <a:srgbClr val="00B0F0"/>
                </a:solidFill>
              </a:rPr>
              <a:t>nutrition</a:t>
            </a:r>
          </a:p>
          <a:p>
            <a:endParaRPr lang="pt-BR" b="1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pt-BR" sz="2800" dirty="0" smtClean="0"/>
              <a:t>Recherche </a:t>
            </a:r>
            <a:r>
              <a:rPr lang="pt-BR" sz="2800" dirty="0" smtClean="0"/>
              <a:t>action (Université, centre de recherche)</a:t>
            </a:r>
            <a:endParaRPr lang="fr-FR" sz="2800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dirty="0" smtClean="0"/>
              <a:t>Secteur privé (investissement – technologie)</a:t>
            </a:r>
            <a:endParaRPr lang="fr-FR" sz="2800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dirty="0" smtClean="0"/>
              <a:t>Partenariat entre banques et agriculteurs</a:t>
            </a:r>
            <a:endParaRPr lang="fr-FR" sz="2800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dirty="0" smtClean="0"/>
              <a:t>FONGs, Fondation</a:t>
            </a:r>
            <a:endParaRPr lang="fr-FR" sz="2800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dirty="0" smtClean="0"/>
              <a:t>Etats et Collectivités : Prix innovation </a:t>
            </a:r>
            <a:endParaRPr lang="fr-FR" sz="2800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dirty="0" smtClean="0"/>
              <a:t>Etc.</a:t>
            </a:r>
            <a:endParaRPr lang="fr-FR" sz="2800" dirty="0" smtClean="0"/>
          </a:p>
          <a:p>
            <a:endParaRPr lang="fr-FR" sz="2400" b="1" dirty="0" smtClean="0">
              <a:solidFill>
                <a:srgbClr val="00B0F0"/>
              </a:solidFill>
            </a:endParaRPr>
          </a:p>
          <a:p>
            <a:pPr lvl="0"/>
            <a:endParaRPr lang="pt-BR" sz="1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77027189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3" name="Image" descr="Image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964079" y="0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7788" y="8676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48011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5869972" y="2492907"/>
            <a:ext cx="3021780" cy="108491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451" y="447442"/>
            <a:ext cx="1249941" cy="1433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unname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0827" y="1940066"/>
            <a:ext cx="4826875" cy="362015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4"/>
          <p:cNvPicPr>
            <a:picLocks noChangeAspect="1"/>
          </p:cNvPicPr>
          <p:nvPr/>
        </p:nvPicPr>
        <p:blipFill rotWithShape="1">
          <a:blip r:embed="rId2" cstate="print"/>
          <a:srcRect l="1237" t="4239" r="48896" b="21742"/>
          <a:stretch/>
        </p:blipFill>
        <p:spPr>
          <a:xfrm rot="5400000">
            <a:off x="3580389" y="-401736"/>
            <a:ext cx="1983221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Espace réservé du texte 2"/>
          <p:cNvSpPr>
            <a:spLocks noGrp="1"/>
          </p:cNvSpPr>
          <p:nvPr>
            <p:ph type="body" sz="quarter" idx="1"/>
          </p:nvPr>
        </p:nvSpPr>
        <p:spPr>
          <a:xfrm>
            <a:off x="1094224" y="30485"/>
            <a:ext cx="6829425" cy="69377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00B0F0"/>
                </a:solidFill>
                <a:latin typeface="Britannic Bold" panose="020B0903060703020204" pitchFamily="34" charset="0"/>
              </a:rPr>
              <a:t>Eléments de cadrage</a:t>
            </a:r>
            <a:endParaRPr lang="fr-FR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18208" y="901142"/>
            <a:ext cx="8925791" cy="4242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70000" lnSpcReduction="20000"/>
          </a:bodyPr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Eau pour le developpement rural, dans ses dimensions sociales, économiques, </a:t>
            </a:r>
            <a:r>
              <a:rPr lang="pt-BR" sz="2400" b="1" dirty="0" smtClean="0">
                <a:solidFill>
                  <a:srgbClr val="C00000"/>
                </a:solidFill>
              </a:rPr>
              <a:t>environnementales</a:t>
            </a:r>
          </a:p>
          <a:p>
            <a:endParaRPr lang="fr-FR" sz="2400" dirty="0" smtClean="0"/>
          </a:p>
          <a:p>
            <a:pPr lvl="0">
              <a:buFont typeface="Wingdings" pitchFamily="2" charset="2"/>
              <a:buChar char="v"/>
            </a:pPr>
            <a:r>
              <a:rPr lang="pt-BR" sz="2400" dirty="0" smtClean="0"/>
              <a:t> </a:t>
            </a:r>
            <a:r>
              <a:rPr lang="pt-BR" sz="2400" b="1" dirty="0" smtClean="0"/>
              <a:t>Une </a:t>
            </a:r>
            <a:r>
              <a:rPr lang="pt-BR" sz="2400" b="1" dirty="0" smtClean="0"/>
              <a:t>vision globale “</a:t>
            </a:r>
            <a:r>
              <a:rPr lang="pt-BR" sz="2400" b="1" dirty="0" smtClean="0">
                <a:solidFill>
                  <a:srgbClr val="00B0F0"/>
                </a:solidFill>
              </a:rPr>
              <a:t>One Water, One </a:t>
            </a:r>
            <a:r>
              <a:rPr lang="pt-BR" sz="2400" b="1" dirty="0" smtClean="0">
                <a:solidFill>
                  <a:srgbClr val="00B0F0"/>
                </a:solidFill>
              </a:rPr>
              <a:t>Health</a:t>
            </a:r>
            <a:r>
              <a:rPr lang="pt-BR" sz="2400" b="1" dirty="0" smtClean="0"/>
              <a:t>” et des politiques </a:t>
            </a:r>
            <a:r>
              <a:rPr lang="pt-BR" sz="2400" b="1" dirty="0" smtClean="0"/>
              <a:t>multisectorielles</a:t>
            </a:r>
          </a:p>
          <a:p>
            <a:pPr lvl="0"/>
            <a:endParaRPr lang="fr-FR" sz="2400" b="1" dirty="0" smtClean="0"/>
          </a:p>
          <a:p>
            <a:pPr lvl="0">
              <a:buFont typeface="Wingdings" pitchFamily="2" charset="2"/>
              <a:buChar char="v"/>
            </a:pPr>
            <a:r>
              <a:rPr lang="pt-BR" sz="2400" b="1" dirty="0" smtClean="0"/>
              <a:t>Eau pour promouvoir l’hygiène et garantir une santé publique (qualité de l’eau) et un </a:t>
            </a:r>
            <a:endParaRPr lang="pt-BR" sz="2400" b="1" dirty="0" smtClean="0"/>
          </a:p>
          <a:p>
            <a:pPr lvl="0"/>
            <a:r>
              <a:rPr lang="pt-BR" sz="2400" b="1" dirty="0" smtClean="0"/>
              <a:t>environnement </a:t>
            </a:r>
            <a:r>
              <a:rPr lang="pt-BR" sz="2400" b="1" dirty="0" smtClean="0"/>
              <a:t>sain ( effets induits des residus agricoles</a:t>
            </a:r>
            <a:r>
              <a:rPr lang="pt-BR" sz="2400" b="1" dirty="0" smtClean="0"/>
              <a:t>)</a:t>
            </a:r>
          </a:p>
          <a:p>
            <a:pPr lvl="0"/>
            <a:endParaRPr lang="fr-FR" sz="2400" b="1" dirty="0" smtClean="0"/>
          </a:p>
          <a:p>
            <a:pPr lvl="0">
              <a:buFont typeface="Wingdings" pitchFamily="2" charset="2"/>
              <a:buChar char="v"/>
            </a:pPr>
            <a:r>
              <a:rPr lang="pt-BR" sz="2400" b="1" dirty="0" smtClean="0"/>
              <a:t>Eau, catalyteur de secteurs à fort potentiels économiques: agriculture, élevage, peche, </a:t>
            </a:r>
            <a:r>
              <a:rPr lang="pt-BR" sz="2400" b="1" dirty="0" smtClean="0"/>
              <a:t>mines ...</a:t>
            </a:r>
          </a:p>
          <a:p>
            <a:pPr lvl="0"/>
            <a:endParaRPr lang="fr-FR" sz="2400" b="1" dirty="0" smtClean="0"/>
          </a:p>
          <a:p>
            <a:pPr lvl="0">
              <a:buFont typeface="Wingdings" pitchFamily="2" charset="2"/>
              <a:buChar char="v"/>
            </a:pPr>
            <a:r>
              <a:rPr lang="pt-BR" sz="2400" b="1" dirty="0" smtClean="0"/>
              <a:t>Eau pour autres usages (boulangeries, aires de lavages etc</a:t>
            </a:r>
            <a:r>
              <a:rPr lang="pt-BR" sz="2400" b="1" dirty="0" smtClean="0"/>
              <a:t>.)</a:t>
            </a:r>
          </a:p>
          <a:p>
            <a:pPr lvl="0"/>
            <a:endParaRPr lang="fr-FR" sz="2400" b="1" dirty="0" smtClean="0"/>
          </a:p>
          <a:p>
            <a:pPr lvl="0">
              <a:buFont typeface="Wingdings" pitchFamily="2" charset="2"/>
              <a:buChar char="v"/>
            </a:pPr>
            <a:r>
              <a:rPr lang="pt-BR" sz="2400" b="1" dirty="0" smtClean="0"/>
              <a:t>Eau pour la préservation des </a:t>
            </a:r>
            <a:r>
              <a:rPr lang="pt-BR" sz="2400" b="1" dirty="0" smtClean="0"/>
              <a:t>écosystèmes</a:t>
            </a:r>
          </a:p>
          <a:p>
            <a:pPr lvl="0"/>
            <a:endParaRPr lang="fr-FR" sz="2400" b="1" dirty="0" smtClean="0"/>
          </a:p>
          <a:p>
            <a:pPr>
              <a:buFont typeface="Wingdings" pitchFamily="2" charset="2"/>
              <a:buChar char="v"/>
            </a:pPr>
            <a:r>
              <a:rPr lang="pt-BR" sz="2400" b="1" dirty="0" smtClean="0"/>
              <a:t>Etc. </a:t>
            </a:r>
          </a:p>
          <a:p>
            <a:pPr>
              <a:buFont typeface="Wingdings" pitchFamily="2" charset="2"/>
              <a:buChar char="v"/>
            </a:pPr>
            <a:endParaRPr lang="pt-BR" sz="2400" b="1" dirty="0" smtClean="0"/>
          </a:p>
          <a:p>
            <a:r>
              <a:rPr lang="pt-BR" sz="2400" b="1" dirty="0" smtClean="0"/>
              <a:t>Contexte </a:t>
            </a:r>
            <a:r>
              <a:rPr lang="pt-BR" sz="2400" b="1" dirty="0" smtClean="0"/>
              <a:t>africain avec 60% des terres arables et un taux de ruralité des plus élevés : </a:t>
            </a:r>
            <a:endParaRPr lang="fr-FR" sz="2400" b="1" dirty="0" smtClean="0"/>
          </a:p>
          <a:p>
            <a:endParaRPr lang="fr-FR" sz="2400" b="1" dirty="0" smtClean="0"/>
          </a:p>
          <a:p>
            <a:pPr algn="ctr"/>
            <a:r>
              <a:rPr lang="pt-BR" sz="3400" b="1" dirty="0" smtClean="0">
                <a:solidFill>
                  <a:srgbClr val="00B0F0"/>
                </a:solidFill>
              </a:rPr>
              <a:t>Quels réponses pour produire des résultats concrets, d’ici 2021 </a:t>
            </a:r>
            <a:r>
              <a:rPr lang="pt-BR" sz="3400" b="1" dirty="0" smtClean="0">
                <a:solidFill>
                  <a:srgbClr val="00B0F0"/>
                </a:solidFill>
              </a:rPr>
              <a:t>?</a:t>
            </a:r>
            <a:endParaRPr lang="fr-FR" sz="24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869296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71" y="393121"/>
            <a:ext cx="8756281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1933893" y="75060"/>
            <a:ext cx="5118538" cy="439950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algn="ctr" defTabSz="638616"/>
            <a:r>
              <a:rPr lang="fr-SN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Trois questions prioritaires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123618" y="806552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b="1" dirty="0" smtClean="0"/>
              <a:t>Le résultat des choix à travers Mentimeter révèle que les 3 questions ci-après sont à adresser par la priorité “Eau et Développement Rural</a:t>
            </a:r>
            <a:r>
              <a:rPr lang="pt-BR" sz="1800" b="1" dirty="0" smtClean="0"/>
              <a:t>”</a:t>
            </a:r>
          </a:p>
          <a:p>
            <a:pPr>
              <a:buNone/>
            </a:pPr>
            <a:endParaRPr lang="fr-FR" dirty="0" smtClean="0"/>
          </a:p>
          <a:p>
            <a:pPr>
              <a:buFont typeface="Wingdings" pitchFamily="2" charset="2"/>
              <a:buChar char="q"/>
            </a:pPr>
            <a:r>
              <a:rPr lang="pt-BR" sz="2800" b="1" dirty="0" smtClean="0"/>
              <a:t> Access </a:t>
            </a:r>
            <a:r>
              <a:rPr lang="pt-BR" sz="2800" b="1" dirty="0" smtClean="0"/>
              <a:t>to water and </a:t>
            </a:r>
            <a:r>
              <a:rPr lang="pt-BR" sz="2800" b="1" dirty="0" smtClean="0"/>
              <a:t>sanitation</a:t>
            </a:r>
          </a:p>
          <a:p>
            <a:pPr>
              <a:buNone/>
            </a:pPr>
            <a:endParaRPr lang="pt-BR" sz="2800" b="1" dirty="0" smtClean="0"/>
          </a:p>
          <a:p>
            <a:pPr>
              <a:buFont typeface="Wingdings" pitchFamily="2" charset="2"/>
              <a:buChar char="q"/>
            </a:pPr>
            <a:r>
              <a:rPr lang="pt-BR" sz="2800" b="1" dirty="0" smtClean="0"/>
              <a:t>Economic </a:t>
            </a:r>
            <a:r>
              <a:rPr lang="pt-BR" sz="2800" b="1" dirty="0" smtClean="0"/>
              <a:t>and social </a:t>
            </a:r>
            <a:r>
              <a:rPr lang="pt-BR" sz="2800" b="1" dirty="0" smtClean="0"/>
              <a:t>development</a:t>
            </a:r>
          </a:p>
          <a:p>
            <a:pPr>
              <a:buFont typeface="Wingdings" pitchFamily="2" charset="2"/>
              <a:buChar char="q"/>
            </a:pPr>
            <a:endParaRPr lang="pt-BR" sz="2800" b="1" dirty="0" smtClean="0"/>
          </a:p>
          <a:p>
            <a:pPr>
              <a:buFont typeface="Wingdings" pitchFamily="2" charset="2"/>
              <a:buChar char="q"/>
            </a:pPr>
            <a:r>
              <a:rPr lang="pt-BR" sz="2800" b="1" dirty="0" smtClean="0"/>
              <a:t>Water </a:t>
            </a:r>
            <a:r>
              <a:rPr lang="pt-BR" sz="2800" b="1" dirty="0" smtClean="0"/>
              <a:t>Productivity and efficiency for agriculture, food production and nutrition</a:t>
            </a:r>
            <a:endParaRPr sz="2800"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75957086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4"/>
          <p:cNvPicPr>
            <a:picLocks noChangeAspect="1"/>
          </p:cNvPicPr>
          <p:nvPr/>
        </p:nvPicPr>
        <p:blipFill rotWithShape="1">
          <a:blip r:embed="rId2" cstate="print"/>
          <a:srcRect l="1237" t="4239" r="48896" b="21742"/>
          <a:stretch/>
        </p:blipFill>
        <p:spPr>
          <a:xfrm rot="5400000">
            <a:off x="3580389" y="-401736"/>
            <a:ext cx="1983221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94590" y="9608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Q2: What concrete outcomes will enable progress on these 3 issues by 2021 and/or after (initiatives to be launched during the forum)?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3618" y="80655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191938" y="801302"/>
            <a:ext cx="8867981" cy="4191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40000" lnSpcReduction="20000"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fr-FR" sz="5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Access to water and </a:t>
            </a:r>
            <a:r>
              <a:rPr kumimoji="0" lang="fr-FR" sz="5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sanitation</a:t>
            </a:r>
            <a:endParaRPr kumimoji="0" lang="fr-FR" sz="5600" b="1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2800" b="1" dirty="0" smtClean="0"/>
          </a:p>
          <a:p>
            <a:pPr lvl="0"/>
            <a:r>
              <a:rPr lang="pt-BR" sz="5600" b="1" dirty="0" smtClean="0"/>
              <a:t>Developpement d’insfrastrures et d’équipements pour la gestion durable des ressources en eau et la préservation des écosystèmes (CC, résilience)</a:t>
            </a:r>
            <a:endParaRPr lang="fr-FR" sz="5600" dirty="0" smtClean="0"/>
          </a:p>
          <a:p>
            <a:r>
              <a:rPr lang="pt-BR" sz="5600" b="1" dirty="0" smtClean="0"/>
              <a:t> </a:t>
            </a:r>
            <a:endParaRPr lang="pt-BR" sz="5600" b="1" dirty="0" smtClean="0"/>
          </a:p>
          <a:p>
            <a:endParaRPr lang="fr-FR" sz="5600" dirty="0" smtClean="0"/>
          </a:p>
          <a:p>
            <a:pPr lvl="0"/>
            <a:r>
              <a:rPr lang="pt-BR" sz="5600" dirty="0" smtClean="0"/>
              <a:t> </a:t>
            </a:r>
            <a:r>
              <a:rPr lang="pt-BR" sz="5600" b="1" dirty="0" smtClean="0"/>
              <a:t>Développement d’infrastructures d’accès à l’eau et à l’assainissement, suivant une approche de service géré en toute </a:t>
            </a:r>
            <a:r>
              <a:rPr lang="pt-BR" sz="5600" b="1" dirty="0" smtClean="0"/>
              <a:t>sécurité</a:t>
            </a:r>
          </a:p>
          <a:p>
            <a:pPr lvl="0"/>
            <a:endParaRPr lang="fr-FR" sz="5600" dirty="0" smtClean="0"/>
          </a:p>
          <a:p>
            <a:r>
              <a:rPr lang="pt-BR" sz="5600" dirty="0" smtClean="0"/>
              <a:t> </a:t>
            </a:r>
            <a:endParaRPr lang="fr-FR" sz="5600" dirty="0" smtClean="0"/>
          </a:p>
          <a:p>
            <a:pPr lvl="0"/>
            <a:r>
              <a:rPr lang="pt-BR" sz="5600" dirty="0" smtClean="0"/>
              <a:t> </a:t>
            </a:r>
            <a:r>
              <a:rPr lang="pt-BR" sz="5600" b="1" dirty="0" smtClean="0"/>
              <a:t>Accompagnement / amélioration de la gouvernance locale: Délégation de responsabilité et mise à disposition de ressources (finances, savoirs, technologies) au niveau local</a:t>
            </a:r>
            <a:endParaRPr lang="fr-FR" sz="5600" dirty="0" smtClean="0"/>
          </a:p>
          <a:p>
            <a:r>
              <a:rPr lang="pt-BR" sz="5600" dirty="0" smtClean="0"/>
              <a:t> </a:t>
            </a:r>
            <a:endParaRPr lang="fr-FR" sz="5600" dirty="0" smtClean="0"/>
          </a:p>
        </p:txBody>
      </p:sp>
    </p:spTree>
    <p:extLst>
      <p:ext uri="{BB962C8B-B14F-4D97-AF65-F5344CB8AC3E}">
        <p14:creationId xmlns="" xmlns:p14="http://schemas.microsoft.com/office/powerpoint/2010/main" val="158051591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4"/>
          <p:cNvPicPr>
            <a:picLocks noChangeAspect="1"/>
          </p:cNvPicPr>
          <p:nvPr/>
        </p:nvPicPr>
        <p:blipFill rotWithShape="1">
          <a:blip r:embed="rId2" cstate="print"/>
          <a:srcRect l="1237" t="4239" r="48896" b="21742"/>
          <a:stretch/>
        </p:blipFill>
        <p:spPr>
          <a:xfrm rot="5400000">
            <a:off x="3580389" y="-401736"/>
            <a:ext cx="1983221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94590" y="9608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Q2: What concrete outcomes will enable progress on these 3 issues by 2021 and/or after (initiatives to be launched during the forum)?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3618" y="80655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191938" y="801302"/>
            <a:ext cx="8867981" cy="4191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32500" lnSpcReduction="20000"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fr-FR" sz="5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fr-FR" sz="7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Access to water and </a:t>
            </a:r>
            <a:r>
              <a:rPr kumimoji="0" lang="fr-FR" sz="7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sanitation</a:t>
            </a:r>
            <a:endParaRPr kumimoji="0" lang="fr-FR" sz="5600" b="1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2800" b="1" dirty="0" smtClean="0"/>
          </a:p>
          <a:p>
            <a:r>
              <a:rPr lang="pt-BR" sz="5600" dirty="0" smtClean="0"/>
              <a:t> </a:t>
            </a:r>
            <a:r>
              <a:rPr lang="pt-BR" sz="6200" b="1" dirty="0" smtClean="0"/>
              <a:t>Politique </a:t>
            </a:r>
            <a:r>
              <a:rPr lang="pt-BR" sz="6200" b="1" dirty="0" smtClean="0"/>
              <a:t>de developpement de technologies adaptées à une réutilisation en toute sécurité des eaux usées (approche chaine de valeur d’assainissement)</a:t>
            </a:r>
            <a:endParaRPr lang="fr-FR" sz="6200" dirty="0" smtClean="0"/>
          </a:p>
          <a:p>
            <a:r>
              <a:rPr lang="pt-BR" sz="6200" dirty="0" smtClean="0"/>
              <a:t> </a:t>
            </a:r>
            <a:endParaRPr lang="fr-FR" sz="6200" dirty="0" smtClean="0"/>
          </a:p>
          <a:p>
            <a:pPr lvl="0"/>
            <a:r>
              <a:rPr lang="pt-BR" sz="6200" b="1" dirty="0" smtClean="0"/>
              <a:t>Mise en place de structure (grille) tarifaire équitable pour concretiser le droit de tous à l’eau en quantité et en qualité.</a:t>
            </a:r>
            <a:endParaRPr lang="fr-FR" sz="6200" dirty="0" smtClean="0"/>
          </a:p>
          <a:p>
            <a:r>
              <a:rPr lang="pt-BR" sz="6200" dirty="0" smtClean="0"/>
              <a:t> </a:t>
            </a:r>
            <a:endParaRPr lang="fr-FR" sz="6200" dirty="0" smtClean="0"/>
          </a:p>
          <a:p>
            <a:pPr lvl="0"/>
            <a:r>
              <a:rPr lang="pt-BR" sz="6200" b="1" dirty="0" smtClean="0"/>
              <a:t>Création d’un environnement favorable à l’émergence de compétences (savoirs, connaissances...) pour la gestion des ressources, des sytèmes.</a:t>
            </a:r>
            <a:endParaRPr lang="fr-FR" sz="6200" dirty="0" smtClean="0"/>
          </a:p>
          <a:p>
            <a:r>
              <a:rPr lang="pt-BR" sz="6200" b="1" dirty="0" smtClean="0"/>
              <a:t> </a:t>
            </a:r>
            <a:endParaRPr lang="fr-FR" sz="6200" dirty="0" smtClean="0"/>
          </a:p>
          <a:p>
            <a:pPr lvl="0"/>
            <a:r>
              <a:rPr lang="pt-BR" sz="6200" b="1" dirty="0" smtClean="0"/>
              <a:t>Developpement des infrastructures / equipements d’assainissement tenant compte des besoins des filles et des femmes ruraux </a:t>
            </a:r>
            <a:endParaRPr lang="fr-FR" sz="6200" dirty="0" smtClean="0"/>
          </a:p>
          <a:p>
            <a:r>
              <a:rPr lang="pt-BR" sz="6200" dirty="0" smtClean="0"/>
              <a:t> </a:t>
            </a:r>
            <a:endParaRPr lang="fr-FR" sz="6200" dirty="0" smtClean="0"/>
          </a:p>
          <a:p>
            <a:r>
              <a:rPr lang="pt-BR" sz="6200" b="1" dirty="0" smtClean="0"/>
              <a:t>Communication et éducation à la citoyenneté sur l’eau et l’assainissement</a:t>
            </a:r>
            <a:endParaRPr kumimoji="0" lang="fr-FR" sz="4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051591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 noGrp="1"/>
          </p:cNvSpPr>
          <p:nvPr>
            <p:ph type="title"/>
          </p:nvPr>
        </p:nvSpPr>
        <p:spPr>
          <a:xfrm>
            <a:off x="94590" y="9608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Q3: Which type of organizations or institutions and stakeholders need to be involved in the this priority, considering political- regional -citizens -thematic perspectives? (Group)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123618" y="80655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120" y="861850"/>
            <a:ext cx="850286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rgbClr val="00B0F0"/>
                </a:solidFill>
              </a:rPr>
              <a:t> Access to water and </a:t>
            </a:r>
            <a:r>
              <a:rPr lang="fr-FR" sz="2800" b="1" dirty="0" err="1" smtClean="0">
                <a:solidFill>
                  <a:srgbClr val="00B0F0"/>
                </a:solidFill>
              </a:rPr>
              <a:t>sanitation</a:t>
            </a:r>
            <a:endParaRPr lang="fr-FR" sz="2800" b="1" dirty="0" smtClean="0">
              <a:solidFill>
                <a:srgbClr val="00B0F0"/>
              </a:solidFill>
            </a:endParaRPr>
          </a:p>
          <a:p>
            <a:pPr lvl="0"/>
            <a:endParaRPr lang="pt-BR" sz="1400" b="1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b="1" dirty="0" smtClean="0"/>
              <a:t>Pouvoirs </a:t>
            </a:r>
            <a:r>
              <a:rPr lang="pt-BR" sz="2800" b="1" dirty="0" smtClean="0"/>
              <a:t>publics (Etat, Collectivités)</a:t>
            </a:r>
            <a:endParaRPr lang="fr-FR" sz="2800" b="1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b="1" dirty="0" smtClean="0"/>
              <a:t>Populations (autofinancement)</a:t>
            </a:r>
            <a:endParaRPr lang="fr-FR" sz="2800" b="1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b="1" dirty="0" smtClean="0"/>
              <a:t>Partenaires Techniques et Financiers</a:t>
            </a:r>
            <a:endParaRPr lang="fr-FR" sz="2800" b="1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b="1" dirty="0" smtClean="0"/>
              <a:t>Coopération et Participation inclusive  (population, Collectivités, Etats, ONGs, privés etc.)</a:t>
            </a:r>
            <a:endParaRPr lang="fr-FR" sz="2800" b="1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b="1" dirty="0" smtClean="0"/>
              <a:t>Universités, centre de recherche</a:t>
            </a:r>
            <a:endParaRPr lang="fr-FR" sz="2800" b="1" dirty="0" smtClean="0"/>
          </a:p>
          <a:p>
            <a:pPr lvl="0">
              <a:buFont typeface="Wingdings" pitchFamily="2" charset="2"/>
              <a:buChar char="§"/>
            </a:pPr>
            <a:r>
              <a:rPr lang="pt-BR" sz="2800" b="1" dirty="0" smtClean="0"/>
              <a:t>Institutions financières et secteur privé</a:t>
            </a:r>
            <a:endParaRPr lang="fr-FR" sz="2800" b="1" dirty="0" smtClean="0"/>
          </a:p>
          <a:p>
            <a:pPr>
              <a:buFont typeface="Wingdings" pitchFamily="2" charset="2"/>
              <a:buChar char="§"/>
            </a:pPr>
            <a:r>
              <a:rPr lang="pt-BR" sz="2800" b="1" dirty="0" smtClean="0"/>
              <a:t>Etc.</a:t>
            </a:r>
            <a:endParaRPr lang="fr-FR" sz="2800" b="1" dirty="0"/>
          </a:p>
        </p:txBody>
      </p:sp>
    </p:spTree>
    <p:extLst>
      <p:ext uri="{BB962C8B-B14F-4D97-AF65-F5344CB8AC3E}">
        <p14:creationId xmlns="" xmlns:p14="http://schemas.microsoft.com/office/powerpoint/2010/main" val="37702718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94590" y="9608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Q2: What concrete outcomes will enable progress on these 3 issues by 2021 and/or after (initiatives to be launched during the forum)?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3618" y="80655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191938" y="801302"/>
            <a:ext cx="8867981" cy="4191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47500" lnSpcReduction="20000"/>
          </a:bodyPr>
          <a:lstStyle/>
          <a:p>
            <a:pPr lvl="0" defTabSz="514350" hangingPunct="1">
              <a:lnSpc>
                <a:spcPct val="90000"/>
              </a:lnSpc>
              <a:spcBef>
                <a:spcPts val="525"/>
              </a:spcBef>
              <a:buFont typeface="Wingdings" pitchFamily="2" charset="2"/>
              <a:buChar char="q"/>
            </a:pPr>
            <a:r>
              <a:rPr lang="pt-BR" sz="5100" b="1" dirty="0" smtClean="0">
                <a:solidFill>
                  <a:srgbClr val="00B0F0"/>
                </a:solidFill>
              </a:rPr>
              <a:t>  Economic </a:t>
            </a:r>
            <a:r>
              <a:rPr lang="pt-BR" sz="5100" b="1" dirty="0" smtClean="0">
                <a:solidFill>
                  <a:srgbClr val="00B0F0"/>
                </a:solidFill>
              </a:rPr>
              <a:t>and social </a:t>
            </a:r>
            <a:r>
              <a:rPr lang="pt-BR" sz="5100" b="1" dirty="0" smtClean="0">
                <a:solidFill>
                  <a:srgbClr val="00B0F0"/>
                </a:solidFill>
              </a:rPr>
              <a:t>development</a:t>
            </a:r>
          </a:p>
          <a:p>
            <a:pPr lvl="0" defTabSz="514350" hangingPunct="1">
              <a:lnSpc>
                <a:spcPct val="90000"/>
              </a:lnSpc>
              <a:spcBef>
                <a:spcPts val="525"/>
              </a:spcBef>
              <a:buFont typeface="Wingdings" pitchFamily="2" charset="2"/>
              <a:buChar char="q"/>
            </a:pPr>
            <a:endParaRPr lang="pt-BR" sz="3600" b="1" dirty="0" smtClean="0"/>
          </a:p>
          <a:p>
            <a:pPr lvl="0"/>
            <a:r>
              <a:rPr lang="pt-BR" sz="4000" b="1" dirty="0" smtClean="0"/>
              <a:t>Stratégie d’acces sécurisé à la terre et à l’eau (cadre réglementaire et législatif : aspects juridiques, réformes ect.)</a:t>
            </a:r>
            <a:endParaRPr lang="fr-FR" sz="4000" dirty="0" smtClean="0"/>
          </a:p>
          <a:p>
            <a:r>
              <a:rPr lang="pt-BR" sz="4000" b="1" dirty="0" smtClean="0"/>
              <a:t> </a:t>
            </a:r>
            <a:endParaRPr lang="fr-FR" sz="4000" dirty="0" smtClean="0"/>
          </a:p>
          <a:p>
            <a:pPr lvl="0"/>
            <a:r>
              <a:rPr lang="pt-BR" sz="4000" b="1" dirty="0" smtClean="0"/>
              <a:t>Mobilisation et Promotion de financements innovants pour faciliter/accompagner la mise en oeuvre de projets locaux de développement économique (emplois, entrepreunariat cf initiative2021,)</a:t>
            </a:r>
            <a:endParaRPr lang="fr-FR" sz="4000" dirty="0" smtClean="0"/>
          </a:p>
          <a:p>
            <a:r>
              <a:rPr lang="pt-BR" sz="4000" b="1" dirty="0" smtClean="0"/>
              <a:t> </a:t>
            </a:r>
            <a:endParaRPr lang="fr-FR" sz="4000" dirty="0" smtClean="0"/>
          </a:p>
          <a:p>
            <a:pPr lvl="0"/>
            <a:r>
              <a:rPr lang="pt-BR" sz="4000" b="1" dirty="0" smtClean="0"/>
              <a:t>Approche intégrée : Nexus “Eau-Energie-Agriculture”</a:t>
            </a:r>
            <a:endParaRPr lang="fr-FR" sz="4000" dirty="0" smtClean="0"/>
          </a:p>
          <a:p>
            <a:r>
              <a:rPr lang="pt-BR" sz="4000" b="1" dirty="0" smtClean="0"/>
              <a:t> </a:t>
            </a:r>
            <a:endParaRPr lang="fr-FR" sz="4000" dirty="0" smtClean="0"/>
          </a:p>
          <a:p>
            <a:pPr lvl="0"/>
            <a:r>
              <a:rPr lang="pt-BR" sz="4000" b="1" dirty="0" smtClean="0"/>
              <a:t>Gouvernance et régulation pour favoriser l’investissement dans les activités économiqes : Agriculture, Secteur minier ...</a:t>
            </a:r>
            <a:endParaRPr lang="fr-FR" sz="4000" dirty="0" smtClean="0"/>
          </a:p>
          <a:p>
            <a:r>
              <a:rPr lang="pt-BR" sz="4000" b="1" dirty="0" smtClean="0"/>
              <a:t> </a:t>
            </a:r>
            <a:endParaRPr lang="fr-FR" sz="4000" dirty="0" smtClean="0"/>
          </a:p>
          <a:p>
            <a:r>
              <a:rPr lang="pt-BR" sz="4000" b="1" dirty="0" smtClean="0"/>
              <a:t>Création d’un environnement favorable à l’émergence de compétences (techniques, organisationnelles...) pour la gestion des ressources, des sytèmes</a:t>
            </a:r>
            <a:r>
              <a:rPr lang="pt-BR" sz="4000" b="1" dirty="0" smtClean="0"/>
              <a:t>.</a:t>
            </a:r>
            <a:endParaRPr lang="fr-FR" sz="5600" dirty="0" smtClean="0"/>
          </a:p>
        </p:txBody>
      </p:sp>
    </p:spTree>
    <p:extLst>
      <p:ext uri="{BB962C8B-B14F-4D97-AF65-F5344CB8AC3E}">
        <p14:creationId xmlns="" xmlns:p14="http://schemas.microsoft.com/office/powerpoint/2010/main" val="158051591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 noGrp="1"/>
          </p:cNvSpPr>
          <p:nvPr>
            <p:ph type="title"/>
          </p:nvPr>
        </p:nvSpPr>
        <p:spPr>
          <a:xfrm>
            <a:off x="94590" y="54040"/>
            <a:ext cx="8944303" cy="59760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defTabSz="638616"/>
            <a:r>
              <a:rPr lang="pt-BR" sz="2000" b="1" dirty="0" smtClean="0"/>
              <a:t>Q3: Which type of organizations or institutions and stakeholders need to be involved in the this priority, considering political- regional -citizens -thematic perspectives? (Group)</a:t>
            </a:r>
            <a:endParaRPr sz="2000" b="1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123618" y="848592"/>
            <a:ext cx="8925791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120" y="735730"/>
            <a:ext cx="888124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800" b="1" dirty="0" smtClean="0">
                <a:solidFill>
                  <a:srgbClr val="00B0F0"/>
                </a:solidFill>
              </a:rPr>
              <a:t> </a:t>
            </a:r>
            <a:r>
              <a:rPr lang="pt-BR" sz="2800" b="1" dirty="0" smtClean="0">
                <a:solidFill>
                  <a:srgbClr val="00B0F0"/>
                </a:solidFill>
              </a:rPr>
              <a:t>Economic and social </a:t>
            </a:r>
            <a:r>
              <a:rPr lang="pt-BR" sz="2800" b="1" dirty="0" smtClean="0">
                <a:solidFill>
                  <a:srgbClr val="00B0F0"/>
                </a:solidFill>
              </a:rPr>
              <a:t>development</a:t>
            </a:r>
          </a:p>
          <a:p>
            <a:r>
              <a:rPr lang="pt-BR" sz="2400" b="1" dirty="0" smtClean="0"/>
              <a:t>Qui </a:t>
            </a:r>
            <a:r>
              <a:rPr lang="pt-BR" sz="2400" b="1" dirty="0" smtClean="0"/>
              <a:t>pour accompagner la fonction économique de l’eau pour le développement rural ? </a:t>
            </a:r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pt-BR" sz="2400" b="1" dirty="0" smtClean="0"/>
              <a:t> </a:t>
            </a:r>
            <a:r>
              <a:rPr lang="pt-BR" sz="2400" dirty="0" smtClean="0"/>
              <a:t>Developpement </a:t>
            </a:r>
            <a:r>
              <a:rPr lang="pt-BR" sz="2400" dirty="0" smtClean="0"/>
              <a:t>de PPPLocal entre agriculteurs et institutions financières / Microfinance</a:t>
            </a:r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 </a:t>
            </a:r>
            <a:r>
              <a:rPr lang="pt-BR" sz="2400" dirty="0" smtClean="0"/>
              <a:t>Etats </a:t>
            </a:r>
            <a:r>
              <a:rPr lang="pt-BR" sz="2400" dirty="0" smtClean="0"/>
              <a:t>et Collectivités (appui financiers de projets de développement économique innovants, création de centre de renforcement de capacités des jeunes et des femmes) </a:t>
            </a:r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 </a:t>
            </a:r>
            <a:r>
              <a:rPr lang="pt-BR" sz="2400" dirty="0" smtClean="0"/>
              <a:t>Fondations</a:t>
            </a:r>
            <a:r>
              <a:rPr lang="pt-BR" sz="2400" dirty="0" smtClean="0"/>
              <a:t>, ONGs </a:t>
            </a:r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pt-BR" sz="2800" dirty="0" smtClean="0"/>
              <a:t> </a:t>
            </a:r>
            <a:r>
              <a:rPr lang="pt-BR" sz="2800" dirty="0" smtClean="0"/>
              <a:t>Etc</a:t>
            </a:r>
            <a:r>
              <a:rPr lang="pt-BR" sz="2800" dirty="0" smtClean="0"/>
              <a:t>.</a:t>
            </a:r>
            <a:endParaRPr lang="fr-FR" sz="2800" b="1" dirty="0" smtClean="0">
              <a:solidFill>
                <a:srgbClr val="00B0F0"/>
              </a:solidFill>
            </a:endParaRPr>
          </a:p>
          <a:p>
            <a:pPr lvl="0"/>
            <a:endParaRPr lang="pt-BR" sz="1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7702718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636</Words>
  <Application>Microsoft Office PowerPoint</Application>
  <PresentationFormat>Affichage à l'écran (16:9)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Trois questions prioritaires</vt:lpstr>
      <vt:lpstr>Q2: What concrete outcomes will enable progress on these 3 issues by 2021 and/or after (initiatives to be launched during the forum)?</vt:lpstr>
      <vt:lpstr>Q2: What concrete outcomes will enable progress on these 3 issues by 2021 and/or after (initiatives to be launched during the forum)?</vt:lpstr>
      <vt:lpstr>Q3: Which type of organizations or institutions and stakeholders need to be involved in the this priority, considering political- regional -citizens -thematic perspectives? (Group)</vt:lpstr>
      <vt:lpstr>Q2: What concrete outcomes will enable progress on these 3 issues by 2021 and/or after (initiatives to be launched during the forum)?</vt:lpstr>
      <vt:lpstr>Q3: Which type of organizations or institutions and stakeholders need to be involved in the this priority, considering political- regional -citizens -thematic perspectives? (Group)</vt:lpstr>
      <vt:lpstr>Q2: What concrete outcomes will enable progress on these 3 issues by 2021 and/or after (initiatives to be launched during the forum)?</vt:lpstr>
      <vt:lpstr>Q3: Which type of organizations or institutions and stakeholders need to be involved in the this priority, considering political- regional -citizens -thematic perspectives? (Group)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Dame NDIAYE</dc:creator>
  <cp:lastModifiedBy>Dame NDIAYE</cp:lastModifiedBy>
  <cp:revision>156</cp:revision>
  <dcterms:modified xsi:type="dcterms:W3CDTF">2019-06-21T09:35:57Z</dcterms:modified>
</cp:coreProperties>
</file>