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7" r:id="rId3"/>
    <p:sldMasterId id="2147483722" r:id="rId4"/>
    <p:sldMasterId id="2147483747" r:id="rId5"/>
  </p:sldMasterIdLst>
  <p:notesMasterIdLst>
    <p:notesMasterId r:id="rId16"/>
  </p:notesMasterIdLst>
  <p:sldIdLst>
    <p:sldId id="256" r:id="rId6"/>
    <p:sldId id="384" r:id="rId7"/>
    <p:sldId id="382" r:id="rId8"/>
    <p:sldId id="387" r:id="rId9"/>
    <p:sldId id="391" r:id="rId10"/>
    <p:sldId id="390" r:id="rId11"/>
    <p:sldId id="372" r:id="rId12"/>
    <p:sldId id="374" r:id="rId13"/>
    <p:sldId id="375" r:id="rId14"/>
    <p:sldId id="392" r:id="rId15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DF1"/>
    <a:srgbClr val="00A44A"/>
    <a:srgbClr val="008E40"/>
    <a:srgbClr val="006C31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21" autoAdjust="0"/>
  </p:normalViewPr>
  <p:slideViewPr>
    <p:cSldViewPr snapToGrid="0">
      <p:cViewPr varScale="1">
        <p:scale>
          <a:sx n="68" d="100"/>
          <a:sy n="68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image" Target="../media/image1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image" Target="../media/image14.JPG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openxmlformats.org/officeDocument/2006/relationships/image" Target="../media/image14.JP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/>
              <a:t>Global</a:t>
            </a:r>
          </a:p>
        </c:rich>
      </c:tx>
      <c:layout>
        <c:manualLayout>
          <c:xMode val="edge"/>
          <c:yMode val="edge"/>
          <c:x val="4.8333333333333499E-2"/>
          <c:y val="3.3653846153846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000000000000002E-2"/>
          <c:y val="0.18509615384615399"/>
          <c:w val="0.56499999999999995"/>
          <c:h val="0.814903846153847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99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A2E-493C-8D88-718F7844B57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A2E-493C-8D88-718F7844B57C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effectLst/>
            </c:spPr>
            <c:extLst>
              <c:ext xmlns:c16="http://schemas.microsoft.com/office/drawing/2014/chart" uri="{C3380CC4-5D6E-409C-BE32-E72D297353CC}">
                <c16:uniqueId val="{00000005-BA2E-493C-8D88-718F7844B57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A2E-493C-8D88-718F7844B57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A2E-493C-8D88-718F7844B57C}"/>
                </c:ext>
              </c:extLst>
            </c:dLbl>
            <c:dLbl>
              <c:idx val="2"/>
              <c:layout>
                <c:manualLayout>
                  <c:x val="0.14739292093280701"/>
                  <c:y val="-0.3336655763923980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70%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2E-493C-8D88-718F7844B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Industrial</c:v>
                </c:pt>
                <c:pt idx="2">
                  <c:v>Agricultural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0.08</c:v>
                </c:pt>
                <c:pt idx="1">
                  <c:v>0.22</c:v>
                </c:pt>
                <c:pt idx="2">
                  <c:v>0.70000000000000095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2E-493C-8D88-718F7844B5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33229352720605"/>
          <c:y val="0.42016989205739003"/>
          <c:w val="0.29440748660411098"/>
          <c:h val="0.3010955116452149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GB" sz="2000" dirty="0"/>
              <a:t>High Income</a:t>
            </a:r>
          </a:p>
        </c:rich>
      </c:tx>
      <c:layout>
        <c:manualLayout>
          <c:xMode val="edge"/>
          <c:yMode val="edge"/>
          <c:x val="0.353820598006646"/>
          <c:y val="1.91846522781774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089700996677803E-2"/>
          <c:y val="0.211031175059952"/>
          <c:w val="0.54651162790697605"/>
          <c:h val="0.7889688249400470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High Income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99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316-4108-B823-555C6C22FA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316-4108-B823-555C6C22FAFD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effectLst/>
            </c:spPr>
            <c:extLst>
              <c:ext xmlns:c16="http://schemas.microsoft.com/office/drawing/2014/chart" uri="{C3380CC4-5D6E-409C-BE32-E72D297353CC}">
                <c16:uniqueId val="{00000005-B316-4108-B823-555C6C22FAFD}"/>
              </c:ext>
            </c:extLst>
          </c:dPt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Industrial</c:v>
                </c:pt>
                <c:pt idx="2">
                  <c:v>Agricultural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0.11</c:v>
                </c:pt>
                <c:pt idx="1">
                  <c:v>0.56000000000000005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16-4108-B823-555C6C22F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2000" dirty="0"/>
              <a:t>Low Income</a:t>
            </a:r>
          </a:p>
        </c:rich>
      </c:tx>
      <c:layout>
        <c:manualLayout>
          <c:xMode val="edge"/>
          <c:yMode val="edge"/>
          <c:x val="0.36046511627907002"/>
          <c:y val="1.91846522781774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089700996677803E-2"/>
          <c:y val="0.211031175059952"/>
          <c:w val="0.54651162790697605"/>
          <c:h val="0.7889688249400470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Low Income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99C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03FB-4DA1-A7CA-83E7E029346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3FB-4DA1-A7CA-83E7E0293465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effectLst/>
            </c:spPr>
            <c:extLst>
              <c:ext xmlns:c16="http://schemas.microsoft.com/office/drawing/2014/chart" uri="{C3380CC4-5D6E-409C-BE32-E72D297353CC}">
                <c16:uniqueId val="{00000005-03FB-4DA1-A7CA-83E7E0293465}"/>
              </c:ext>
            </c:extLst>
          </c:dPt>
          <c:cat>
            <c:strRef>
              <c:f>Sheet1!$B$1:$D$1</c:f>
              <c:strCache>
                <c:ptCount val="3"/>
                <c:pt idx="0">
                  <c:v>Domestic</c:v>
                </c:pt>
                <c:pt idx="1">
                  <c:v>Industrial</c:v>
                </c:pt>
                <c:pt idx="2">
                  <c:v>Agricultural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0.08</c:v>
                </c:pt>
                <c:pt idx="1">
                  <c:v>0.1</c:v>
                </c:pt>
                <c:pt idx="2">
                  <c:v>0.82000000000000095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FB-4DA1-A7CA-83E7E0293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EEB64F-5D72-4206-B86B-9210C3471412}" type="datetimeFigureOut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F0C4B46-E50C-4D3F-BEE9-5E8099B8FEE4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06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4100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4418DAC-7463-4A93-82DE-9E4514EAFC87}" type="slidenum">
              <a:rPr lang="da-DK" altLang="da-DK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5728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 Results: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23</a:t>
            </a:r>
            <a:r>
              <a:rPr lang="en-US" baseline="0" dirty="0" smtClean="0"/>
              <a:t> Global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 Regional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21 Country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F0B8C-7C62-8048-9CB6-E9A89525C9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2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D0B64-53F6-4D7F-8882-F851AF72F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0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ABD9C-0D21-47D9-9B87-FE6BB50FF0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4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2653-819E-4742-9EFC-0BC40BE15888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913B-40EF-4454-93EC-2304F716D0E0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80779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F78F-9EBB-4559-891A-1FAA70389977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2401-29C0-4DEA-992A-9887593B0177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29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7ACD-15A4-4C2B-800A-0E031C4D6080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D60DD-CD60-4082-9628-A4C463B57AE7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3707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6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408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 smtClean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2965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148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24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0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32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25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7746-54E1-478D-9F78-B34D876DAE45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E1867-5C77-480D-BE47-CA4F058ECFFC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87944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83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3200" b="1" dirty="0" err="1" smtClean="0">
                <a:solidFill>
                  <a:srgbClr val="0C406D"/>
                </a:solidFill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800" b="1" dirty="0" smtClean="0">
                <a:solidFill>
                  <a:srgbClr val="0099C4"/>
                </a:solidFill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9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1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5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1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54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9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01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1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9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B3DF-65D7-430D-8201-DC139AA1E4C4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07E2F-350E-4F49-ACC2-4F9B7ED1A6A9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16279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4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66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1464" y="6503987"/>
            <a:ext cx="3538736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8FC8AD2-1592-469D-B1E3-762B17A64099}" type="datetimeFigureOut">
              <a:rPr lang="en-GB" smtClean="0">
                <a:solidFill>
                  <a:prstClr val="black"/>
                </a:solidFill>
              </a:rPr>
              <a:pPr defTabSz="914400"/>
              <a:t>27/06/2019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27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232E-4B00-4BF7-BED1-77F23BB6EAA4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2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6ACB-D4E8-4F28-BFF6-8FFAB30DAEFA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35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9486-F6FD-456C-AC38-4239C1F92EDC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1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51A7-AF25-45C9-99D3-0B2D007CA390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1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CC5A-A97D-4355-A8A2-715314673288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80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7CD0-738E-44AE-BBBF-F85EAD1AA67E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10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1EC3-2E7A-48C8-823B-454596307E26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0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2E78-FACA-47BF-91DF-53FEF7F87853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8BC3B-1F4C-48DA-BFDD-FDAED4FF97F1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76412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E315-FD13-4B2A-9867-02CB6A65EC74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50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338E-54DF-4CE5-91A9-A597E5C41FB8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63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DC10-E75F-4124-878C-CC29A83606E4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76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4683-384D-412D-A6C6-6D02377342F3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82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81AC-BFBC-42E7-80E6-DB67A91426DC}" type="slidenum">
              <a:rPr lang="fr-FR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49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6476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2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7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3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1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ACA2-1BEF-4576-913C-47AF4DC51542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04C3-A7CC-438D-9E52-6B6298A701D8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3090381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4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08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91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1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0BE9-D045-4D12-BD91-7B4F910BA060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15102-2137-416E-B804-2A27187A5B72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2318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E14A-BF6F-4441-83BB-F8C45A360484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64B2-93B2-4F47-A220-FDE64A7B4988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44389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6F0A-DE5A-4EA5-B61D-D01F350F265F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07190-0311-4F92-96E1-B4305D7D1E34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21058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F9F8-5A15-45A8-8896-5CC752214C91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DAAA-D8AA-4D55-885C-AAAC3C3C92FC}" type="slidenum">
              <a:rPr lang="da-DK" altLang="en-US"/>
              <a:pPr/>
              <a:t>‹N°›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5269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  <a:endParaRPr lang="en-US" altLang="da-D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  <a:endParaRPr lang="en-US" alt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B59DA9-F98D-4B42-9BA1-7FB718844E8F}" type="datetime1">
              <a:rPr lang="da-DK"/>
              <a:pPr>
                <a:defRPr/>
              </a:pPr>
              <a:t>27-06-2019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39D7CB-A995-482B-BB8F-47BC18FF2F6A}" type="slidenum">
              <a:rPr lang="da-DK" altLang="en-US"/>
              <a:pPr/>
              <a:t>‹N°›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400" dirty="0" smtClean="0">
                <a:solidFill>
                  <a:prstClr val="white"/>
                </a:solidFill>
                <a:ea typeface="Arial" charset="0"/>
                <a:cs typeface="Arial" charset="0"/>
              </a:rPr>
              <a:t>© Cranfield University 2017</a:t>
            </a:r>
            <a:endParaRPr lang="en-US" sz="1400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prstClr val="white"/>
                </a:solidFill>
              </a:rPr>
              <a:pPr algn="ctr"/>
              <a:t>‹N°›</a:t>
            </a:fld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RCBG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1F297B-60FB-4F50-8E54-2183954303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2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023B7F0-53D8-4F68-8C49-F3160BF92646}" type="slidenum">
              <a:rPr lang="fr-FR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09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CFF1A-A70C-7B48-92ED-B13551FC3A1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4471-1191-AD40-923B-A6C4C20A25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ao.org/agw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376237" y="3854057"/>
            <a:ext cx="876776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 smtClean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 smtClean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 smtClean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 dirty="0" smtClean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0000"/>
              </a:solidFill>
              <a:ea typeface="ヒラギノ角ゴ ProN W3"/>
              <a:cs typeface="ヒラギノ角ゴ ProN W3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t>Eugene Rurangwa</a:t>
            </a:r>
            <a:r>
              <a:rPr lang="en-GB" altLang="en-US" sz="2400" dirty="0" smtClean="0">
                <a:solidFill>
                  <a:srgbClr val="000000"/>
                </a:solidFill>
                <a:ea typeface="ヒラギノ角ゴ ProN W3"/>
                <a:cs typeface="ヒラギノ角ゴ ProN W3"/>
              </a:rPr>
              <a:t>, Land &amp; Water Officer, FAO/SFW</a:t>
            </a:r>
          </a:p>
        </p:txBody>
      </p:sp>
      <p:pic>
        <p:nvPicPr>
          <p:cNvPr id="307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80" y="196923"/>
            <a:ext cx="3516923" cy="6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763CFEA-C9BD-4AD0-9EE8-08B31E194CD7}" type="slidenum">
              <a:rPr lang="da-DK" altLang="en-US" smtClean="0">
                <a:solidFill>
                  <a:srgbClr val="898989"/>
                </a:solidFill>
              </a:rPr>
              <a:pPr/>
              <a:t>1</a:t>
            </a:fld>
            <a:endParaRPr lang="da-DK" altLang="en-US" dirty="0">
              <a:solidFill>
                <a:srgbClr val="89898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98" y="3291845"/>
            <a:ext cx="3393510" cy="2797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308" y="3396713"/>
            <a:ext cx="4035563" cy="2692671"/>
          </a:xfrm>
          <a:prstGeom prst="rect">
            <a:avLst/>
          </a:prstGeom>
        </p:spPr>
      </p:pic>
      <p:pic>
        <p:nvPicPr>
          <p:cNvPr id="8" name="Picture 4" descr="Picture 4"/>
          <p:cNvPicPr>
            <a:picLocks noChangeAspect="1"/>
          </p:cNvPicPr>
          <p:nvPr/>
        </p:nvPicPr>
        <p:blipFill rotWithShape="1">
          <a:blip r:embed="rId6"/>
          <a:srcRect l="1037" t="4239" r="48896" b="21742"/>
          <a:stretch/>
        </p:blipFill>
        <p:spPr>
          <a:xfrm rot="5400000">
            <a:off x="3576395" y="1280489"/>
            <a:ext cx="1991207" cy="914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" descr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71" y="190919"/>
            <a:ext cx="781168" cy="4409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ZoneTexte 15"/>
          <p:cNvSpPr txBox="1"/>
          <p:nvPr/>
        </p:nvSpPr>
        <p:spPr>
          <a:xfrm>
            <a:off x="149346" y="728832"/>
            <a:ext cx="190453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>
              <a:defRPr sz="900" b="1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dirty="0"/>
              <a:t>RÉPUBLIQUE DU SÉNÉGAL</a:t>
            </a:r>
            <a:endParaRPr lang="fr-SN" dirty="0"/>
          </a:p>
          <a:p>
            <a:r>
              <a:rPr lang="fr-SN" dirty="0"/>
              <a:t>Un Peuple – Un But – Une Foi</a:t>
            </a:r>
            <a:endParaRPr dirty="0"/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96201" y="190920"/>
            <a:ext cx="992760" cy="5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53" y="1048203"/>
            <a:ext cx="1268330" cy="1362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786458" y="2420949"/>
            <a:ext cx="810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KICK-OFF MEETING DU 9</a:t>
            </a:r>
            <a:r>
              <a:rPr lang="en-US" baseline="30000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 FORUM MONDIAL </a:t>
            </a:r>
            <a:r>
              <a:rPr lang="en-US" dirty="0">
                <a:solidFill>
                  <a:srgbClr val="002060"/>
                </a:solidFill>
              </a:rPr>
              <a:t>– DAKAR 2021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  FAO RURAL DEVELOPMENT THEMATIC ISSUE CONCEPT NOTE</a:t>
            </a:r>
          </a:p>
          <a:p>
            <a:pPr algn="ctr"/>
            <a:r>
              <a:rPr lang="en-US" dirty="0"/>
              <a:t>                     </a:t>
            </a:r>
            <a:r>
              <a:rPr lang="en-US" dirty="0">
                <a:solidFill>
                  <a:srgbClr val="0070C0"/>
                </a:solidFill>
              </a:rPr>
              <a:t>Water as a Catalyst for Rural Economic </a:t>
            </a:r>
            <a:r>
              <a:rPr lang="en-US" dirty="0" smtClean="0">
                <a:solidFill>
                  <a:srgbClr val="0070C0"/>
                </a:solidFill>
              </a:rPr>
              <a:t>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4" descr="Picture 4"/>
          <p:cNvPicPr>
            <a:picLocks noChangeAspect="1"/>
          </p:cNvPicPr>
          <p:nvPr/>
        </p:nvPicPr>
        <p:blipFill rotWithShape="1">
          <a:blip r:embed="rId2"/>
          <a:srcRect l="3881" t="4239" r="48895" b="21743"/>
          <a:stretch/>
        </p:blipFill>
        <p:spPr>
          <a:xfrm rot="5400000">
            <a:off x="3199121" y="913120"/>
            <a:ext cx="2745756" cy="914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" descr="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80982" y="326241"/>
            <a:ext cx="955846" cy="57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59" y="422571"/>
            <a:ext cx="676629" cy="38191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ZoneTexte 15"/>
          <p:cNvSpPr txBox="1"/>
          <p:nvPr/>
        </p:nvSpPr>
        <p:spPr>
          <a:xfrm>
            <a:off x="564100" y="815930"/>
            <a:ext cx="1681295" cy="334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>
              <a:defRPr sz="900" b="1">
                <a:solidFill>
                  <a:srgbClr val="00B0F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sz="788" dirty="0"/>
              <a:t>RÉPUBLIQUE DU SÉNÉGAL</a:t>
            </a:r>
            <a:endParaRPr lang="fr-SN" sz="788" dirty="0"/>
          </a:p>
          <a:p>
            <a:r>
              <a:rPr lang="fr-SN" sz="788" dirty="0"/>
              <a:t>Un Peuple – Un But – Une Foi</a:t>
            </a:r>
            <a:endParaRPr sz="788" dirty="0"/>
          </a:p>
        </p:txBody>
      </p:sp>
      <p:sp>
        <p:nvSpPr>
          <p:cNvPr id="13" name="Rectangle 12"/>
          <p:cNvSpPr/>
          <p:nvPr/>
        </p:nvSpPr>
        <p:spPr>
          <a:xfrm>
            <a:off x="1659988" y="3713872"/>
            <a:ext cx="6120994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adway" pitchFamily="82" charset="0"/>
              </a:rPr>
              <a:t>Je vous remercie</a:t>
            </a:r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165" y="1316102"/>
            <a:ext cx="1983655" cy="202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588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923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4745" y="117923"/>
            <a:ext cx="6231541" cy="8218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3763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j-ea"/>
                <a:cs typeface="Book Antiqua"/>
              </a:rPr>
              <a:t>Introduction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j-ea"/>
              <a:cs typeface="Book Antiqu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0668" y="939744"/>
            <a:ext cx="6059693" cy="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54745" y="1201133"/>
            <a:ext cx="7652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Water is life. Without water, life is hopeless ; Water is essential for agricultural  production and food security.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the lifeblood of ecosystems on which the food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nutritional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security of present and future generations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depends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Water of appropriate quality and quantity is essential for drinking and sanitary purposes and for food production (fisheries, crops, livestock and forestry),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processing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preparation.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Water is essential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   </a:t>
            </a:r>
            <a:r>
              <a:rPr lang="fr-FR" sz="2400" dirty="0" err="1" smtClean="0">
                <a:solidFill>
                  <a:prstClr val="black"/>
                </a:solidFill>
              </a:rPr>
              <a:t>Heathy</a:t>
            </a:r>
            <a:r>
              <a:rPr lang="fr-FR" sz="2400" dirty="0" smtClean="0">
                <a:solidFill>
                  <a:prstClr val="black"/>
                </a:solidFill>
              </a:rPr>
              <a:t> life and </a:t>
            </a:r>
            <a:r>
              <a:rPr lang="fr-FR" sz="2400" dirty="0" err="1" smtClean="0">
                <a:solidFill>
                  <a:prstClr val="black"/>
                </a:solidFill>
              </a:rPr>
              <a:t>well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being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Water is also important for the energy, industry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other economic sectors.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Overall, water supports economic growth and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income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generation.</a:t>
            </a:r>
          </a:p>
        </p:txBody>
      </p:sp>
    </p:spTree>
    <p:extLst>
      <p:ext uri="{BB962C8B-B14F-4D97-AF65-F5344CB8AC3E}">
        <p14:creationId xmlns:p14="http://schemas.microsoft.com/office/powerpoint/2010/main" val="32516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588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resources in Africa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040" y="1178511"/>
            <a:ext cx="8374673" cy="5054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Africa’s renewable water resources (3930 km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comprise less than 9% of the estimated total global renewable resources.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About 85% (184 km</a:t>
            </a:r>
            <a:r>
              <a:rPr lang="en-US" sz="24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of Africa’s water withdrawals are for agriculture.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Average annual precipitation is about 678 mm, ranging from 51 to 3200 mm/yr.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With less than 1% of Africa’s total renewable water resources, North Africa is the driest region,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With 48%, Central Africa  is the wettest region.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Africa has 18 water basins, nine of which are shared (international) river basins: the Congo (providing 23% or 9.8 million ha), the Nile (19%, or 8 million ha), and the West basins (15% or 6.3 million ha) of the Africa’s total irrigation potential. </a:t>
            </a:r>
            <a:endParaRPr lang="en-US" sz="2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6283396"/>
            <a:ext cx="9143999" cy="573882"/>
            <a:chOff x="0" y="0"/>
            <a:chExt cx="9144000" cy="765175"/>
          </a:xfrm>
        </p:grpSpPr>
        <p:pic>
          <p:nvPicPr>
            <p:cNvPr id="5" name="Picture 5" descr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43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99" y="379827"/>
            <a:ext cx="8028359" cy="5250008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Water security varies with region: in South Africa, the challenge is distribution and storage; in the north, west, the Sahel and the horn of Africa it is scarcity. </a:t>
            </a: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Africa,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7%of arable land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irrigated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4% in SSA</a:t>
            </a: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93% of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farmers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in Africa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rely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rainfed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agriculture for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livelihoods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Yet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agricultural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growth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key to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reducing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poverty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driving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economic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development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Africa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well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endowed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water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resources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yet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water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withdrawals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are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less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3% of the total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renewable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resources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Additional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investment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in agriculture water management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would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pay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great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dividends</a:t>
            </a: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www.fao.org/agwa</a:t>
            </a:r>
            <a:endParaRPr lang="fr-FR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6283390"/>
            <a:ext cx="9143999" cy="573882"/>
            <a:chOff x="0" y="0"/>
            <a:chExt cx="9144000" cy="765175"/>
          </a:xfrm>
        </p:grpSpPr>
        <p:pic>
          <p:nvPicPr>
            <p:cNvPr id="5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69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86900"/>
          </a:xfrm>
        </p:spPr>
        <p:txBody>
          <a:bodyPr/>
          <a:lstStyle/>
          <a:p>
            <a:r>
              <a:rPr lang="en-GB" sz="2400" b="1" dirty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GB" sz="2400" b="1" dirty="0" smtClean="0">
                <a:solidFill>
                  <a:srgbClr val="0C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withdrawals at global level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81354" y="1758462"/>
          <a:ext cx="5341621" cy="33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5910738" y="1530312"/>
          <a:ext cx="2987651" cy="209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/>
          </p:nvPr>
        </p:nvGraphicFramePr>
        <p:xfrm>
          <a:off x="5910738" y="3814724"/>
          <a:ext cx="2987651" cy="2206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7963" y="5600186"/>
            <a:ext cx="5866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Globally, agriculture accounts for 70% of water withdrawals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0" y="6283398"/>
            <a:ext cx="9143999" cy="573882"/>
            <a:chOff x="0" y="0"/>
            <a:chExt cx="9144000" cy="765175"/>
          </a:xfrm>
        </p:grpSpPr>
        <p:pic>
          <p:nvPicPr>
            <p:cNvPr id="12" name="Picture 5" descr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54063"/>
            <a:ext cx="8785225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4E9E59"/>
              </a:gs>
              <a:gs pos="50000">
                <a:srgbClr val="B0D8B6"/>
              </a:gs>
              <a:gs pos="100000">
                <a:srgbClr val="4E9E5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Projected Impacts of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Climate Change in Africa</a:t>
            </a: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6283396"/>
            <a:ext cx="9143999" cy="573882"/>
            <a:chOff x="0" y="0"/>
            <a:chExt cx="9144000" cy="765175"/>
          </a:xfrm>
        </p:grpSpPr>
        <p:pic>
          <p:nvPicPr>
            <p:cNvPr id="5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8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35088" y="1331640"/>
          <a:ext cx="820891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1311">
                <a:tc>
                  <a:txBody>
                    <a:bodyPr/>
                    <a:lstStyle/>
                    <a:p>
                      <a:pPr marL="457200" lvl="1" indent="0">
                        <a:buNone/>
                      </a:pP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How people are affected? </a:t>
                      </a:r>
                    </a:p>
                    <a:p>
                      <a:pPr marL="457200" lvl="1" indent="0">
                        <a:buNone/>
                      </a:pPr>
                      <a:endParaRPr lang="en-GB" sz="28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lvl="1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1-Physical water scarcity</a:t>
                      </a:r>
                    </a:p>
                    <a:p>
                      <a:pPr lvl="1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2-Lack of infrastructure (lack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of investment)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pPr lvl="1">
                        <a:buFontTx/>
                        <a:buNone/>
                      </a:pPr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3-Weak governance related to water resources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How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to act?</a:t>
                      </a:r>
                    </a:p>
                    <a:p>
                      <a:endParaRPr lang="en-US" sz="28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Country-focused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Knowledge management and information sharing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Applying principles of good governance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Promoting investment and innovation</a:t>
                      </a:r>
                      <a:endParaRPr lang="en-US" sz="2800" dirty="0" smtClean="0"/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4000" y="399218"/>
            <a:ext cx="7200800" cy="792087"/>
          </a:xfrm>
          <a:prstGeom prst="rect">
            <a:avLst/>
          </a:prstGeom>
          <a:solidFill>
            <a:srgbClr val="FF9628"/>
          </a:solidFill>
          <a:ln>
            <a:noFill/>
          </a:ln>
          <a:effectLst>
            <a:outerShdw blurRad="12700" dist="127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Why water scarcity happens?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269327"/>
            <a:ext cx="9143999" cy="573882"/>
            <a:chOff x="0" y="0"/>
            <a:chExt cx="9144000" cy="765175"/>
          </a:xfrm>
        </p:grpSpPr>
        <p:pic>
          <p:nvPicPr>
            <p:cNvPr id="8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5526" y="1412777"/>
            <a:ext cx="8532484" cy="2232247"/>
          </a:xfrm>
        </p:spPr>
        <p:txBody>
          <a:bodyPr/>
          <a:lstStyle/>
          <a:p>
            <a:r>
              <a:rPr lang="en-GB" dirty="0"/>
              <a:t>Food production must </a:t>
            </a:r>
            <a:r>
              <a:rPr lang="en-GB" dirty="0" smtClean="0"/>
              <a:t>increase significantly by </a:t>
            </a:r>
            <a:r>
              <a:rPr lang="en-GB" dirty="0"/>
              <a:t>2050 to meet the demand of the world’s growing population </a:t>
            </a:r>
            <a:r>
              <a:rPr lang="en-GB" sz="1400" dirty="0"/>
              <a:t>(UN, 2009)</a:t>
            </a:r>
          </a:p>
          <a:p>
            <a:r>
              <a:rPr lang="en-GB" dirty="0" smtClean="0"/>
              <a:t>60</a:t>
            </a:r>
            <a:r>
              <a:rPr lang="en-GB" dirty="0"/>
              <a:t>% of the extra food requirement in the future </a:t>
            </a:r>
            <a:r>
              <a:rPr lang="en-GB" dirty="0" smtClean="0"/>
              <a:t>should come </a:t>
            </a:r>
            <a:r>
              <a:rPr lang="en-GB" dirty="0"/>
              <a:t>from irrigated agriculture </a:t>
            </a:r>
            <a:r>
              <a:rPr lang="en-GB" sz="1400" dirty="0"/>
              <a:t>(FAO, 1996, World Food Summit</a:t>
            </a:r>
            <a:r>
              <a:rPr lang="en-GB" sz="1400" dirty="0" smtClean="0"/>
              <a:t>)</a:t>
            </a:r>
            <a:endParaRPr lang="en-GB" sz="1400" dirty="0"/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importance of irrigated agriculture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3791999"/>
            <a:ext cx="1779662" cy="23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2558"/>
          <a:stretch/>
        </p:blipFill>
        <p:spPr>
          <a:xfrm>
            <a:off x="2627784" y="3791999"/>
            <a:ext cx="3960440" cy="23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8" y="3791998"/>
            <a:ext cx="1779662" cy="237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353059" y="6453336"/>
            <a:ext cx="4611429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6283392"/>
            <a:ext cx="9143999" cy="573882"/>
            <a:chOff x="0" y="0"/>
            <a:chExt cx="9144000" cy="765175"/>
          </a:xfrm>
        </p:grpSpPr>
        <p:pic>
          <p:nvPicPr>
            <p:cNvPr id="11" name="Picture 5" descr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6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4E9E59"/>
              </a:gs>
              <a:gs pos="50000">
                <a:srgbClr val="B0D8B6"/>
              </a:gs>
              <a:gs pos="100000">
                <a:srgbClr val="4E9E5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eaLnBrk="1" hangingPunct="1">
              <a:defRPr/>
            </a:pPr>
            <a:r>
              <a:rPr lang="en-US" alt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Setting </a:t>
            </a:r>
            <a:r>
              <a:rPr lang="en-US" altLang="en-US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the Stage: Philosophy and </a:t>
            </a:r>
            <a:r>
              <a:rPr lang="en-US" altLang="en-US" sz="2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approach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cs typeface="Arial" panose="020B0604020202020204" pitchFamily="34" charset="0"/>
              </a:rPr>
              <a:t>in Africa</a:t>
            </a:r>
            <a:endParaRPr kumimoji="0" lang="en-GB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" y="634181"/>
            <a:ext cx="8718042" cy="5973096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0" y="6297461"/>
            <a:ext cx="9143999" cy="573882"/>
            <a:chOff x="0" y="0"/>
            <a:chExt cx="9144000" cy="765175"/>
          </a:xfrm>
        </p:grpSpPr>
        <p:pic>
          <p:nvPicPr>
            <p:cNvPr id="5" name="Picture 5" descr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765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ZoneTexte 8"/>
            <p:cNvSpPr txBox="1"/>
            <p:nvPr/>
          </p:nvSpPr>
          <p:spPr>
            <a:xfrm>
              <a:off x="350871" y="272397"/>
              <a:ext cx="80860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1pPr>
              <a:lvl2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2pPr>
              <a:lvl3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3pPr>
              <a:lvl4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4pPr>
              <a:lvl5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5pPr>
              <a:lvl6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6pPr>
              <a:lvl7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7pPr>
              <a:lvl8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8pPr>
              <a:lvl9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algn="ctr"/>
              <a:r>
                <a:rPr lang="fr-SN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ick-off meeting du 9</a:t>
              </a:r>
              <a:r>
                <a:rPr lang="fr-SN" sz="1050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fr-SN" sz="105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Forum Mondial de l’Eau, Dakar les 20 et 21 juin 2019</a:t>
              </a:r>
              <a:endParaRPr sz="1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1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-Template-4x3-01.potx" id="{50B69C00-9062-4AE7-B672-3E2013F8C66B}" vid="{06011745-1D32-4631-96E8-A8678AF55858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AA1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26782</TotalTime>
  <Words>644</Words>
  <Application>Microsoft Office PowerPoint</Application>
  <PresentationFormat>Affichage à l'écran (4:3)</PresentationFormat>
  <Paragraphs>84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Arial</vt:lpstr>
      <vt:lpstr>Book Antiqua</vt:lpstr>
      <vt:lpstr>Bookman Old Style</vt:lpstr>
      <vt:lpstr>Broadway</vt:lpstr>
      <vt:lpstr>Calibri</vt:lpstr>
      <vt:lpstr>Calibri Light</vt:lpstr>
      <vt:lpstr>Tahoma</vt:lpstr>
      <vt:lpstr>Times New Roman</vt:lpstr>
      <vt:lpstr>ヒラギノ角ゴ ProN W3</vt:lpstr>
      <vt:lpstr>Office-tema</vt:lpstr>
      <vt:lpstr>1_No Logo Master</vt:lpstr>
      <vt:lpstr>1_Office Theme</vt:lpstr>
      <vt:lpstr>Default Design</vt:lpstr>
      <vt:lpstr>Office Theme</vt:lpstr>
      <vt:lpstr>Présentation PowerPoint</vt:lpstr>
      <vt:lpstr>Présentation PowerPoint</vt:lpstr>
      <vt:lpstr>Water resources in Africa </vt:lpstr>
      <vt:lpstr>Présentation PowerPoint</vt:lpstr>
      <vt:lpstr>Water withdrawals at global level</vt:lpstr>
      <vt:lpstr>Présentation PowerPoint</vt:lpstr>
      <vt:lpstr>Présentation PowerPoint</vt:lpstr>
      <vt:lpstr>Future importance of irrigated agriculture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Cecilie Ravn-Christensen</dc:creator>
  <cp:lastModifiedBy>CT_DIATTA</cp:lastModifiedBy>
  <cp:revision>322</cp:revision>
  <dcterms:created xsi:type="dcterms:W3CDTF">2014-05-12T08:38:11Z</dcterms:created>
  <dcterms:modified xsi:type="dcterms:W3CDTF">2019-06-27T11:26:49Z</dcterms:modified>
</cp:coreProperties>
</file>