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78" r:id="rId3"/>
    <p:sldId id="287" r:id="rId4"/>
    <p:sldId id="310" r:id="rId5"/>
    <p:sldId id="311" r:id="rId6"/>
    <p:sldId id="312" r:id="rId7"/>
    <p:sldId id="316" r:id="rId8"/>
    <p:sldId id="317" r:id="rId9"/>
    <p:sldId id="318" r:id="rId10"/>
    <p:sldId id="276" r:id="rId11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4674"/>
  </p:normalViewPr>
  <p:slideViewPr>
    <p:cSldViewPr snapToGrid="0">
      <p:cViewPr varScale="1">
        <p:scale>
          <a:sx n="110" d="100"/>
          <a:sy n="110" d="100"/>
        </p:scale>
        <p:origin x="201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776169-F004-4D39-845D-59C48A6B6CBB}" type="doc">
      <dgm:prSet loTypeId="urn:microsoft.com/office/officeart/2005/8/layout/funnel1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89344F31-4D74-4E5D-935F-910F8A931AE6}">
      <dgm:prSet phldrT="[Texte]" custT="1"/>
      <dgm:spPr/>
      <dgm:t>
        <a:bodyPr/>
        <a:lstStyle/>
        <a:p>
          <a:r>
            <a:rPr lang="fr-FR" sz="1000" b="1" dirty="0"/>
            <a:t>Projets phares</a:t>
          </a:r>
        </a:p>
      </dgm:t>
    </dgm:pt>
    <dgm:pt modelId="{94D1FA52-FCA1-41A3-8949-69B5512DC292}" type="parTrans" cxnId="{96232233-1D62-4E78-8964-BE5763FC14CD}">
      <dgm:prSet/>
      <dgm:spPr/>
      <dgm:t>
        <a:bodyPr/>
        <a:lstStyle/>
        <a:p>
          <a:endParaRPr lang="fr-FR" sz="1000"/>
        </a:p>
      </dgm:t>
    </dgm:pt>
    <dgm:pt modelId="{EF4E1539-CC7C-415A-8EB6-A4E783734E6D}" type="sibTrans" cxnId="{96232233-1D62-4E78-8964-BE5763FC14CD}">
      <dgm:prSet/>
      <dgm:spPr/>
      <dgm:t>
        <a:bodyPr/>
        <a:lstStyle/>
        <a:p>
          <a:endParaRPr lang="fr-FR" sz="1000"/>
        </a:p>
      </dgm:t>
    </dgm:pt>
    <dgm:pt modelId="{9354AFA6-F1F2-4D40-9795-D79BB0BC8D25}">
      <dgm:prSet phldrT="[Texte]" custT="1"/>
      <dgm:spPr/>
      <dgm:t>
        <a:bodyPr/>
        <a:lstStyle/>
        <a:p>
          <a:r>
            <a:rPr lang="fr-FR" sz="1000" b="1" dirty="0"/>
            <a:t>Maturation</a:t>
          </a:r>
        </a:p>
      </dgm:t>
    </dgm:pt>
    <dgm:pt modelId="{5BF1574D-E693-4BD0-B9E0-949FC8D64ECC}" type="parTrans" cxnId="{B410B908-FB0E-45A5-8926-2CFB48ADCE3F}">
      <dgm:prSet/>
      <dgm:spPr/>
      <dgm:t>
        <a:bodyPr/>
        <a:lstStyle/>
        <a:p>
          <a:endParaRPr lang="fr-FR" sz="1000"/>
        </a:p>
      </dgm:t>
    </dgm:pt>
    <dgm:pt modelId="{CD677717-8E1E-463A-8DDB-EECBF8CAE26B}" type="sibTrans" cxnId="{B410B908-FB0E-45A5-8926-2CFB48ADCE3F}">
      <dgm:prSet/>
      <dgm:spPr/>
      <dgm:t>
        <a:bodyPr/>
        <a:lstStyle/>
        <a:p>
          <a:endParaRPr lang="fr-FR" sz="1000"/>
        </a:p>
      </dgm:t>
    </dgm:pt>
    <dgm:pt modelId="{DD4C8DD2-96FB-46D6-8145-F059785C772B}">
      <dgm:prSet phldrT="[Texte]" custT="1"/>
      <dgm:spPr>
        <a:solidFill>
          <a:srgbClr val="FF0000"/>
        </a:solidFill>
      </dgm:spPr>
      <dgm:t>
        <a:bodyPr/>
        <a:lstStyle/>
        <a:p>
          <a:r>
            <a:rPr lang="fr-FR" sz="1000" b="1" dirty="0">
              <a:solidFill>
                <a:schemeClr val="bg1"/>
              </a:solidFill>
            </a:rPr>
            <a:t>Incubation</a:t>
          </a:r>
        </a:p>
      </dgm:t>
    </dgm:pt>
    <dgm:pt modelId="{D79BA515-D621-4F75-B1C4-8F5F2D9C41BE}" type="parTrans" cxnId="{D5A833DD-D6FA-45FA-8453-AE4C0E10320D}">
      <dgm:prSet/>
      <dgm:spPr/>
      <dgm:t>
        <a:bodyPr/>
        <a:lstStyle/>
        <a:p>
          <a:endParaRPr lang="fr-FR" sz="1000"/>
        </a:p>
      </dgm:t>
    </dgm:pt>
    <dgm:pt modelId="{08327ABE-049B-4540-BE31-30C045D52B28}" type="sibTrans" cxnId="{D5A833DD-D6FA-45FA-8453-AE4C0E10320D}">
      <dgm:prSet/>
      <dgm:spPr/>
      <dgm:t>
        <a:bodyPr/>
        <a:lstStyle/>
        <a:p>
          <a:endParaRPr lang="fr-FR" sz="1000"/>
        </a:p>
      </dgm:t>
    </dgm:pt>
    <dgm:pt modelId="{489842B0-32E2-4063-84C3-138E70457982}">
      <dgm:prSet phldrT="[Texte]" custT="1"/>
      <dgm:spPr/>
      <dgm:t>
        <a:bodyPr/>
        <a:lstStyle/>
        <a:p>
          <a:r>
            <a:rPr lang="fr-FR" sz="1000" b="1"/>
            <a:t>Typologie des initiatives</a:t>
          </a:r>
          <a:endParaRPr lang="fr-FR" sz="1000" b="1" dirty="0"/>
        </a:p>
      </dgm:t>
    </dgm:pt>
    <dgm:pt modelId="{D6BB4D28-0F93-46DC-95AB-3C38E1C5FC76}" type="parTrans" cxnId="{BAB7808A-89E2-4B59-BEFD-26F8DDE38365}">
      <dgm:prSet/>
      <dgm:spPr/>
      <dgm:t>
        <a:bodyPr/>
        <a:lstStyle/>
        <a:p>
          <a:endParaRPr lang="fr-FR" sz="1000"/>
        </a:p>
      </dgm:t>
    </dgm:pt>
    <dgm:pt modelId="{A7269844-1143-4C22-8C68-4051F625A88B}" type="sibTrans" cxnId="{BAB7808A-89E2-4B59-BEFD-26F8DDE38365}">
      <dgm:prSet/>
      <dgm:spPr/>
      <dgm:t>
        <a:bodyPr/>
        <a:lstStyle/>
        <a:p>
          <a:endParaRPr lang="fr-FR" sz="1000"/>
        </a:p>
      </dgm:t>
    </dgm:pt>
    <dgm:pt modelId="{01F62B9E-908C-429F-8172-25363A2F5A1E}" type="pres">
      <dgm:prSet presAssocID="{5A776169-F004-4D39-845D-59C48A6B6CBB}" presName="Name0" presStyleCnt="0">
        <dgm:presLayoutVars>
          <dgm:chMax val="4"/>
          <dgm:resizeHandles val="exact"/>
        </dgm:presLayoutVars>
      </dgm:prSet>
      <dgm:spPr/>
    </dgm:pt>
    <dgm:pt modelId="{CE30C775-49CC-4DC0-98AF-C96969C715AE}" type="pres">
      <dgm:prSet presAssocID="{5A776169-F004-4D39-845D-59C48A6B6CBB}" presName="ellipse" presStyleLbl="trBgShp" presStyleIdx="0" presStyleCnt="1"/>
      <dgm:spPr/>
    </dgm:pt>
    <dgm:pt modelId="{25F0CA7C-C434-4692-B148-5702AF00410E}" type="pres">
      <dgm:prSet presAssocID="{5A776169-F004-4D39-845D-59C48A6B6CBB}" presName="arrow1" presStyleLbl="fgShp" presStyleIdx="0" presStyleCnt="1"/>
      <dgm:spPr>
        <a:ln>
          <a:solidFill>
            <a:srgbClr val="C00000"/>
          </a:solidFill>
        </a:ln>
      </dgm:spPr>
    </dgm:pt>
    <dgm:pt modelId="{8ED36A4D-FC79-4E0D-8F0C-C3F1AA887395}" type="pres">
      <dgm:prSet presAssocID="{5A776169-F004-4D39-845D-59C48A6B6CBB}" presName="rectangle" presStyleLbl="revTx" presStyleIdx="0" presStyleCnt="1">
        <dgm:presLayoutVars>
          <dgm:bulletEnabled val="1"/>
        </dgm:presLayoutVars>
      </dgm:prSet>
      <dgm:spPr/>
    </dgm:pt>
    <dgm:pt modelId="{59ADE7EC-5873-425A-9AA5-C1DA58199EA6}" type="pres">
      <dgm:prSet presAssocID="{9354AFA6-F1F2-4D40-9795-D79BB0BC8D25}" presName="item1" presStyleLbl="node1" presStyleIdx="0" presStyleCnt="3" custScaleX="145557">
        <dgm:presLayoutVars>
          <dgm:bulletEnabled val="1"/>
        </dgm:presLayoutVars>
      </dgm:prSet>
      <dgm:spPr/>
    </dgm:pt>
    <dgm:pt modelId="{668A47DD-B951-4C71-BAF5-052FC5F21323}" type="pres">
      <dgm:prSet presAssocID="{DD4C8DD2-96FB-46D6-8145-F059785C772B}" presName="item2" presStyleLbl="node1" presStyleIdx="1" presStyleCnt="3" custScaleX="136299">
        <dgm:presLayoutVars>
          <dgm:bulletEnabled val="1"/>
        </dgm:presLayoutVars>
      </dgm:prSet>
      <dgm:spPr/>
    </dgm:pt>
    <dgm:pt modelId="{E44E79B0-75BF-453E-8AA6-233991BE13A0}" type="pres">
      <dgm:prSet presAssocID="{489842B0-32E2-4063-84C3-138E70457982}" presName="item3" presStyleLbl="node1" presStyleIdx="2" presStyleCnt="3" custScaleX="138884" custLinFactNeighborX="12393" custLinFactNeighborY="-2000">
        <dgm:presLayoutVars>
          <dgm:bulletEnabled val="1"/>
        </dgm:presLayoutVars>
      </dgm:prSet>
      <dgm:spPr/>
    </dgm:pt>
    <dgm:pt modelId="{40E6D952-C362-4575-B47C-28E6BD00757C}" type="pres">
      <dgm:prSet presAssocID="{5A776169-F004-4D39-845D-59C48A6B6CBB}" presName="funnel" presStyleLbl="trAlignAcc1" presStyleIdx="0" presStyleCnt="1"/>
      <dgm:spPr/>
    </dgm:pt>
  </dgm:ptLst>
  <dgm:cxnLst>
    <dgm:cxn modelId="{B410B908-FB0E-45A5-8926-2CFB48ADCE3F}" srcId="{5A776169-F004-4D39-845D-59C48A6B6CBB}" destId="{9354AFA6-F1F2-4D40-9795-D79BB0BC8D25}" srcOrd="1" destOrd="0" parTransId="{5BF1574D-E693-4BD0-B9E0-949FC8D64ECC}" sibTransId="{CD677717-8E1E-463A-8DDB-EECBF8CAE26B}"/>
    <dgm:cxn modelId="{260E6431-C949-4FB2-9419-35BC2F5D1F42}" type="presOf" srcId="{DD4C8DD2-96FB-46D6-8145-F059785C772B}" destId="{59ADE7EC-5873-425A-9AA5-C1DA58199EA6}" srcOrd="0" destOrd="0" presId="urn:microsoft.com/office/officeart/2005/8/layout/funnel1"/>
    <dgm:cxn modelId="{96232233-1D62-4E78-8964-BE5763FC14CD}" srcId="{5A776169-F004-4D39-845D-59C48A6B6CBB}" destId="{89344F31-4D74-4E5D-935F-910F8A931AE6}" srcOrd="0" destOrd="0" parTransId="{94D1FA52-FCA1-41A3-8949-69B5512DC292}" sibTransId="{EF4E1539-CC7C-415A-8EB6-A4E783734E6D}"/>
    <dgm:cxn modelId="{3032683E-F60A-4311-AC90-C38E83868213}" type="presOf" srcId="{89344F31-4D74-4E5D-935F-910F8A931AE6}" destId="{E44E79B0-75BF-453E-8AA6-233991BE13A0}" srcOrd="0" destOrd="0" presId="urn:microsoft.com/office/officeart/2005/8/layout/funnel1"/>
    <dgm:cxn modelId="{16DFCA52-53D4-48D3-A3C0-62314A775DA3}" type="presOf" srcId="{489842B0-32E2-4063-84C3-138E70457982}" destId="{8ED36A4D-FC79-4E0D-8F0C-C3F1AA887395}" srcOrd="0" destOrd="0" presId="urn:microsoft.com/office/officeart/2005/8/layout/funnel1"/>
    <dgm:cxn modelId="{E5E56685-02FC-4EDF-8947-51C021AFEAFC}" type="presOf" srcId="{5A776169-F004-4D39-845D-59C48A6B6CBB}" destId="{01F62B9E-908C-429F-8172-25363A2F5A1E}" srcOrd="0" destOrd="0" presId="urn:microsoft.com/office/officeart/2005/8/layout/funnel1"/>
    <dgm:cxn modelId="{BAB7808A-89E2-4B59-BEFD-26F8DDE38365}" srcId="{5A776169-F004-4D39-845D-59C48A6B6CBB}" destId="{489842B0-32E2-4063-84C3-138E70457982}" srcOrd="3" destOrd="0" parTransId="{D6BB4D28-0F93-46DC-95AB-3C38E1C5FC76}" sibTransId="{A7269844-1143-4C22-8C68-4051F625A88B}"/>
    <dgm:cxn modelId="{38B4ADBE-2ECD-431F-9DE4-0DEF79DD4DB8}" type="presOf" srcId="{9354AFA6-F1F2-4D40-9795-D79BB0BC8D25}" destId="{668A47DD-B951-4C71-BAF5-052FC5F21323}" srcOrd="0" destOrd="0" presId="urn:microsoft.com/office/officeart/2005/8/layout/funnel1"/>
    <dgm:cxn modelId="{D5A833DD-D6FA-45FA-8453-AE4C0E10320D}" srcId="{5A776169-F004-4D39-845D-59C48A6B6CBB}" destId="{DD4C8DD2-96FB-46D6-8145-F059785C772B}" srcOrd="2" destOrd="0" parTransId="{D79BA515-D621-4F75-B1C4-8F5F2D9C41BE}" sibTransId="{08327ABE-049B-4540-BE31-30C045D52B28}"/>
    <dgm:cxn modelId="{9E0B8F54-F8C4-40D1-BE36-6A151CC656B5}" type="presParOf" srcId="{01F62B9E-908C-429F-8172-25363A2F5A1E}" destId="{CE30C775-49CC-4DC0-98AF-C96969C715AE}" srcOrd="0" destOrd="0" presId="urn:microsoft.com/office/officeart/2005/8/layout/funnel1"/>
    <dgm:cxn modelId="{220E9ED4-9755-4848-8F0C-3E4E19D68860}" type="presParOf" srcId="{01F62B9E-908C-429F-8172-25363A2F5A1E}" destId="{25F0CA7C-C434-4692-B148-5702AF00410E}" srcOrd="1" destOrd="0" presId="urn:microsoft.com/office/officeart/2005/8/layout/funnel1"/>
    <dgm:cxn modelId="{3A73A92F-0782-40BF-85F2-FFAF202839D6}" type="presParOf" srcId="{01F62B9E-908C-429F-8172-25363A2F5A1E}" destId="{8ED36A4D-FC79-4E0D-8F0C-C3F1AA887395}" srcOrd="2" destOrd="0" presId="urn:microsoft.com/office/officeart/2005/8/layout/funnel1"/>
    <dgm:cxn modelId="{C7836885-96C3-44C3-8398-5ADEB627A662}" type="presParOf" srcId="{01F62B9E-908C-429F-8172-25363A2F5A1E}" destId="{59ADE7EC-5873-425A-9AA5-C1DA58199EA6}" srcOrd="3" destOrd="0" presId="urn:microsoft.com/office/officeart/2005/8/layout/funnel1"/>
    <dgm:cxn modelId="{8D81AFD2-7142-4794-BAB4-30BBB6E0B6D2}" type="presParOf" srcId="{01F62B9E-908C-429F-8172-25363A2F5A1E}" destId="{668A47DD-B951-4C71-BAF5-052FC5F21323}" srcOrd="4" destOrd="0" presId="urn:microsoft.com/office/officeart/2005/8/layout/funnel1"/>
    <dgm:cxn modelId="{BD7D1189-A316-48CC-93A5-78389F5532F6}" type="presParOf" srcId="{01F62B9E-908C-429F-8172-25363A2F5A1E}" destId="{E44E79B0-75BF-453E-8AA6-233991BE13A0}" srcOrd="5" destOrd="0" presId="urn:microsoft.com/office/officeart/2005/8/layout/funnel1"/>
    <dgm:cxn modelId="{CD00F0B2-0105-4A48-BD62-B7500B034F6A}" type="presParOf" srcId="{01F62B9E-908C-429F-8172-25363A2F5A1E}" destId="{40E6D952-C362-4575-B47C-28E6BD00757C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30C775-49CC-4DC0-98AF-C96969C715AE}">
      <dsp:nvSpPr>
        <dsp:cNvPr id="0" name=""/>
        <dsp:cNvSpPr/>
      </dsp:nvSpPr>
      <dsp:spPr>
        <a:xfrm>
          <a:off x="784238" y="218106"/>
          <a:ext cx="2865913" cy="995294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F0CA7C-C434-4692-B148-5702AF00410E}">
      <dsp:nvSpPr>
        <dsp:cNvPr id="0" name=""/>
        <dsp:cNvSpPr/>
      </dsp:nvSpPr>
      <dsp:spPr>
        <a:xfrm>
          <a:off x="1943933" y="2655243"/>
          <a:ext cx="555409" cy="355462"/>
        </a:xfrm>
        <a:prstGeom prst="downArrow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tint val="4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C00000"/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8ED36A4D-FC79-4E0D-8F0C-C3F1AA887395}">
      <dsp:nvSpPr>
        <dsp:cNvPr id="0" name=""/>
        <dsp:cNvSpPr/>
      </dsp:nvSpPr>
      <dsp:spPr>
        <a:xfrm>
          <a:off x="888655" y="2939613"/>
          <a:ext cx="2665966" cy="666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/>
            <a:t>Typologie des initiatives</a:t>
          </a:r>
          <a:endParaRPr lang="fr-FR" sz="1000" b="1" kern="1200" dirty="0"/>
        </a:p>
      </dsp:txBody>
      <dsp:txXfrm>
        <a:off x="888655" y="2939613"/>
        <a:ext cx="2665966" cy="666491"/>
      </dsp:txXfrm>
    </dsp:sp>
    <dsp:sp modelId="{59ADE7EC-5873-425A-9AA5-C1DA58199EA6}">
      <dsp:nvSpPr>
        <dsp:cNvPr id="0" name=""/>
        <dsp:cNvSpPr/>
      </dsp:nvSpPr>
      <dsp:spPr>
        <a:xfrm>
          <a:off x="1598461" y="1290268"/>
          <a:ext cx="1455187" cy="999737"/>
        </a:xfrm>
        <a:prstGeom prst="ellipse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>
              <a:solidFill>
                <a:schemeClr val="bg1"/>
              </a:solidFill>
            </a:rPr>
            <a:t>Incubation</a:t>
          </a:r>
        </a:p>
      </dsp:txBody>
      <dsp:txXfrm>
        <a:off x="1811568" y="1436676"/>
        <a:ext cx="1028973" cy="706921"/>
      </dsp:txXfrm>
    </dsp:sp>
    <dsp:sp modelId="{668A47DD-B951-4C71-BAF5-052FC5F21323}">
      <dsp:nvSpPr>
        <dsp:cNvPr id="0" name=""/>
        <dsp:cNvSpPr/>
      </dsp:nvSpPr>
      <dsp:spPr>
        <a:xfrm>
          <a:off x="929371" y="540243"/>
          <a:ext cx="1362631" cy="999737"/>
        </a:xfrm>
        <a:prstGeom prst="ellipse">
          <a:avLst/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tint val="50000"/>
                <a:satMod val="300000"/>
              </a:schemeClr>
            </a:gs>
            <a:gs pos="35000">
              <a:schemeClr val="accent4">
                <a:hueOff val="5197846"/>
                <a:satOff val="-23984"/>
                <a:lumOff val="883"/>
                <a:alphaOff val="0"/>
                <a:tint val="37000"/>
                <a:satMod val="300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Maturation</a:t>
          </a:r>
        </a:p>
      </dsp:txBody>
      <dsp:txXfrm>
        <a:off x="1128924" y="686651"/>
        <a:ext cx="963525" cy="706921"/>
      </dsp:txXfrm>
    </dsp:sp>
    <dsp:sp modelId="{E44E79B0-75BF-453E-8AA6-233991BE13A0}">
      <dsp:nvSpPr>
        <dsp:cNvPr id="0" name=""/>
        <dsp:cNvSpPr/>
      </dsp:nvSpPr>
      <dsp:spPr>
        <a:xfrm>
          <a:off x="2062301" y="278534"/>
          <a:ext cx="1388475" cy="999737"/>
        </a:xfrm>
        <a:prstGeom prst="ellipse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tint val="50000"/>
                <a:satMod val="300000"/>
              </a:schemeClr>
            </a:gs>
            <a:gs pos="35000">
              <a:schemeClr val="accent4">
                <a:hueOff val="10395692"/>
                <a:satOff val="-47968"/>
                <a:lumOff val="1765"/>
                <a:alphaOff val="0"/>
                <a:tint val="37000"/>
                <a:satMod val="3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Projets phares</a:t>
          </a:r>
        </a:p>
      </dsp:txBody>
      <dsp:txXfrm>
        <a:off x="2265638" y="424942"/>
        <a:ext cx="981801" cy="706921"/>
      </dsp:txXfrm>
    </dsp:sp>
    <dsp:sp modelId="{40E6D952-C362-4575-B47C-28E6BD00757C}">
      <dsp:nvSpPr>
        <dsp:cNvPr id="0" name=""/>
        <dsp:cNvSpPr/>
      </dsp:nvSpPr>
      <dsp:spPr>
        <a:xfrm>
          <a:off x="666491" y="95916"/>
          <a:ext cx="3110293" cy="2488235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>
            <a:spLocks noGrp="1"/>
          </p:cNvSpPr>
          <p:nvPr>
            <p:ph type="title"/>
          </p:nvPr>
        </p:nvSpPr>
        <p:spPr>
          <a:xfrm>
            <a:off x="1143000" y="841772"/>
            <a:ext cx="6858000" cy="1790701"/>
          </a:xfrm>
          <a:prstGeom prst="rect">
            <a:avLst/>
          </a:prstGeom>
        </p:spPr>
        <p:txBody>
          <a:bodyPr anchor="b"/>
          <a:lstStyle>
            <a:lvl1pPr algn="ctr">
              <a:defRPr sz="3375"/>
            </a:lvl1pPr>
          </a:lstStyle>
          <a:p>
            <a:r>
              <a:t>Texte du titre</a:t>
            </a:r>
          </a:p>
        </p:txBody>
      </p:sp>
      <p:sp>
        <p:nvSpPr>
          <p:cNvPr id="1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350"/>
            </a:lvl1pPr>
            <a:lvl2pPr marL="0" indent="257175" algn="ctr">
              <a:buSzTx/>
              <a:buFontTx/>
              <a:buNone/>
              <a:defRPr sz="1350"/>
            </a:lvl2pPr>
            <a:lvl3pPr marL="0" indent="514350" algn="ctr">
              <a:buSzTx/>
              <a:buFontTx/>
              <a:buNone/>
              <a:defRPr sz="1350"/>
            </a:lvl3pPr>
            <a:lvl4pPr marL="0" indent="771525" algn="ctr">
              <a:buSzTx/>
              <a:buFontTx/>
              <a:buNone/>
              <a:defRPr sz="1350"/>
            </a:lvl4pPr>
            <a:lvl5pPr marL="0" indent="1028700" algn="ctr">
              <a:buSzTx/>
              <a:buFontTx/>
              <a:buNone/>
              <a:defRPr sz="135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1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>
            <a:spLocks noGrp="1"/>
          </p:cNvSpPr>
          <p:nvPr>
            <p:ph type="title"/>
          </p:nvPr>
        </p:nvSpPr>
        <p:spPr>
          <a:xfrm>
            <a:off x="623888" y="1282305"/>
            <a:ext cx="7886701" cy="2139553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r>
              <a:t>Texte du titre</a:t>
            </a:r>
          </a:p>
        </p:txBody>
      </p:sp>
      <p:sp>
        <p:nvSpPr>
          <p:cNvPr id="3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3888" y="3442098"/>
            <a:ext cx="7886701" cy="112514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e du titre"/>
          <p:cNvSpPr txBox="1">
            <a:spLocks noGrp="1"/>
          </p:cNvSpPr>
          <p:nvPr>
            <p:ph type="title"/>
          </p:nvPr>
        </p:nvSpPr>
        <p:spPr>
          <a:xfrm>
            <a:off x="629842" y="273844"/>
            <a:ext cx="7886701" cy="994173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8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9842" y="1260873"/>
            <a:ext cx="3868341" cy="61793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9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4629150" y="1260873"/>
            <a:ext cx="3887393" cy="61793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</a:lstStyle>
          <a:p>
            <a:pPr marL="0" indent="0">
              <a:buSzTx/>
              <a:buFontTx/>
              <a:buNone/>
              <a:defRPr sz="1800" b="1"/>
            </a:pPr>
            <a:endParaRPr/>
          </a:p>
        </p:txBody>
      </p:sp>
      <p:sp>
        <p:nvSpPr>
          <p:cNvPr id="5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e du titre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t>Texte du titre</a:t>
            </a:r>
          </a:p>
        </p:txBody>
      </p:sp>
      <p:sp>
        <p:nvSpPr>
          <p:cNvPr id="73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3887392" y="740569"/>
            <a:ext cx="4629151" cy="365522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4" indent="-205739">
              <a:defRPr sz="1800"/>
            </a:lvl4pPr>
            <a:lvl5pPr marL="1234440" indent="-205740">
              <a:defRPr sz="1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629840" y="1543050"/>
            <a:ext cx="2949180" cy="285869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</a:lstStyle>
          <a:p>
            <a:pPr marL="0" indent="0">
              <a:buSzTx/>
              <a:buFontTx/>
              <a:buNone/>
              <a:defRPr sz="1200"/>
            </a:pPr>
            <a:endParaRPr/>
          </a:p>
        </p:txBody>
      </p:sp>
      <p:sp>
        <p:nvSpPr>
          <p:cNvPr id="7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du titre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t>Texte du titre</a:t>
            </a:r>
          </a:p>
        </p:txBody>
      </p:sp>
      <p:sp>
        <p:nvSpPr>
          <p:cNvPr id="83" name="Espace réservé pour une image  2"/>
          <p:cNvSpPr>
            <a:spLocks noGrp="1"/>
          </p:cNvSpPr>
          <p:nvPr>
            <p:ph type="pic" sz="half" idx="13"/>
          </p:nvPr>
        </p:nvSpPr>
        <p:spPr>
          <a:xfrm>
            <a:off x="3887392" y="740569"/>
            <a:ext cx="4629151" cy="365522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281955" y="4806082"/>
            <a:ext cx="233395" cy="196208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675">
                <a:solidFill>
                  <a:srgbClr val="88888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marR="0" indent="-12858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407194" marR="0" indent="-150019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694373" marR="0" indent="-180023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979243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1236418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1493593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1750768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2007943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2265118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1pPr>
      <a:lvl2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2pPr>
      <a:lvl3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3pPr>
      <a:lvl4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4pPr>
      <a:lvl5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5pPr>
      <a:lvl6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6pPr>
      <a:lvl7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7pPr>
      <a:lvl8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8pPr>
      <a:lvl9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Picture 4" descr="Picture 4"/>
          <p:cNvPicPr>
            <a:picLocks noChangeAspect="1"/>
          </p:cNvPicPr>
          <p:nvPr/>
        </p:nvPicPr>
        <p:blipFill rotWithShape="1">
          <a:blip r:embed="rId2"/>
          <a:srcRect l="1037" t="4239" r="48896" b="21742"/>
          <a:stretch/>
        </p:blipFill>
        <p:spPr>
          <a:xfrm rot="5400000">
            <a:off x="3576396" y="-454288"/>
            <a:ext cx="1991207" cy="9144003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itre 10"/>
          <p:cNvSpPr txBox="1"/>
          <p:nvPr/>
        </p:nvSpPr>
        <p:spPr>
          <a:xfrm>
            <a:off x="1954377" y="3333249"/>
            <a:ext cx="5410221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4289" rIns="34289">
            <a:spAutoFit/>
          </a:bodyPr>
          <a:lstStyle/>
          <a:p>
            <a:pPr algn="ctr" defTabSz="377189">
              <a:defRPr sz="1400"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fr-FR" sz="1200" dirty="0">
                <a:latin typeface="Arial Rounded MT Bold" panose="020F0704030504030204" pitchFamily="34" charset="0"/>
              </a:rPr>
              <a:t>Amadou DIALLO</a:t>
            </a:r>
          </a:p>
          <a:p>
            <a:pPr algn="ctr" defTabSz="377189">
              <a:defRPr sz="1400"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fr-FR" sz="1200" dirty="0">
                <a:latin typeface="Arial Rounded MT Bold" panose="020F0704030504030204" pitchFamily="34" charset="0"/>
              </a:rPr>
              <a:t>Ministère de l’Eau et de l’Assainissement</a:t>
            </a:r>
          </a:p>
        </p:txBody>
      </p:sp>
      <p:sp>
        <p:nvSpPr>
          <p:cNvPr id="115" name="Rectangle 13"/>
          <p:cNvSpPr txBox="1"/>
          <p:nvPr/>
        </p:nvSpPr>
        <p:spPr>
          <a:xfrm>
            <a:off x="1248603" y="1751061"/>
            <a:ext cx="6505485" cy="14984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718" tIns="25718" rIns="25718" bIns="25718" anchor="ctr">
            <a:spAutoFit/>
          </a:bodyPr>
          <a:lstStyle/>
          <a:p>
            <a:pPr indent="303610" algn="ctr">
              <a:defRPr sz="2500" b="1" cap="all">
                <a:solidFill>
                  <a:srgbClr val="007BA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fr-SN" sz="1400" b="1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Kick-off meeting du 9</a:t>
            </a:r>
            <a:r>
              <a:rPr lang="fr-SN" sz="1400" b="1" baseline="30000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e</a:t>
            </a:r>
            <a:r>
              <a:rPr lang="fr-SN" sz="1400" b="1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 Forum Mondial de l’eau, </a:t>
            </a:r>
            <a:r>
              <a:rPr lang="fr-SN" sz="1400" b="1" dirty="0" err="1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dakar</a:t>
            </a:r>
            <a:r>
              <a:rPr lang="fr-SN" sz="1400" b="1" dirty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 2021</a:t>
            </a:r>
            <a:endParaRPr lang="fr-SN" sz="1400" b="1" u="sng" dirty="0">
              <a:solidFill>
                <a:srgbClr val="007BAE"/>
              </a:solidFill>
              <a:latin typeface="Arial Rounded MT Bold" panose="020F0704030504030204" pitchFamily="34" charset="0"/>
              <a:ea typeface="Arial"/>
              <a:cs typeface="Arial"/>
            </a:endParaRPr>
          </a:p>
          <a:p>
            <a:pPr indent="303610" algn="ctr">
              <a:defRPr sz="2500" b="1" cap="all">
                <a:solidFill>
                  <a:srgbClr val="007BA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fr-FR" sz="2000" b="1" dirty="0">
                <a:solidFill>
                  <a:srgbClr val="007BAE"/>
                </a:solidFill>
                <a:latin typeface="Arial Rounded MT Bold" panose="020F0704030504030204" pitchFamily="34" charset="0"/>
                <a:ea typeface="Arial"/>
                <a:cs typeface="Arial"/>
              </a:rPr>
              <a:t>Présentation de l’« Initiative Dakar 2021 »</a:t>
            </a:r>
          </a:p>
          <a:p>
            <a:pPr indent="303610" algn="ctr">
              <a:defRPr sz="2500" b="1" cap="all">
                <a:solidFill>
                  <a:srgbClr val="007BA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fr-FR" sz="2000" b="1" dirty="0">
                <a:solidFill>
                  <a:srgbClr val="007BAE"/>
                </a:solidFill>
                <a:latin typeface="Arial Rounded MT Bold" panose="020F0704030504030204" pitchFamily="34" charset="0"/>
                <a:ea typeface="Arial"/>
                <a:cs typeface="Arial"/>
              </a:rPr>
              <a:t>De l’engagement à la mise en œuvre d’actions concrètes sur le terrain </a:t>
            </a:r>
          </a:p>
        </p:txBody>
      </p:sp>
      <p:sp>
        <p:nvSpPr>
          <p:cNvPr id="116" name="Rectangle 14"/>
          <p:cNvSpPr txBox="1"/>
          <p:nvPr/>
        </p:nvSpPr>
        <p:spPr>
          <a:xfrm>
            <a:off x="1639081" y="4611148"/>
            <a:ext cx="5894411" cy="276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4289" tIns="34289" rIns="34289" bIns="34289">
            <a:spAutoFit/>
          </a:bodyPr>
          <a:lstStyle>
            <a:lvl1pPr algn="ctr">
              <a:defRPr b="1">
                <a:solidFill>
                  <a:srgbClr val="00206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lang="fr-SN" sz="1350" dirty="0">
                <a:latin typeface="Arial Rounded MT Bold" panose="020F0704030504030204" pitchFamily="34" charset="0"/>
              </a:rPr>
              <a:t>DAKAR,</a:t>
            </a:r>
            <a:r>
              <a:rPr sz="1350" dirty="0">
                <a:latin typeface="Arial Rounded MT Bold" panose="020F0704030504030204" pitchFamily="34" charset="0"/>
              </a:rPr>
              <a:t> le </a:t>
            </a:r>
            <a:r>
              <a:rPr lang="fr-SN" sz="1350" dirty="0">
                <a:latin typeface="Arial Rounded MT Bold" panose="020F0704030504030204" pitchFamily="34" charset="0"/>
              </a:rPr>
              <a:t>20</a:t>
            </a:r>
            <a:r>
              <a:rPr sz="1350" dirty="0">
                <a:latin typeface="Arial Rounded MT Bold" panose="020F0704030504030204" pitchFamily="34" charset="0"/>
              </a:rPr>
              <a:t> </a:t>
            </a:r>
            <a:r>
              <a:rPr lang="fr-SN" sz="1350" dirty="0">
                <a:latin typeface="Arial Rounded MT Bold" panose="020F0704030504030204" pitchFamily="34" charset="0"/>
              </a:rPr>
              <a:t>juin</a:t>
            </a:r>
            <a:r>
              <a:rPr sz="1350" dirty="0">
                <a:latin typeface="Arial Rounded MT Bold" panose="020F0704030504030204" pitchFamily="34" charset="0"/>
              </a:rPr>
              <a:t> 2019</a:t>
            </a:r>
          </a:p>
        </p:txBody>
      </p:sp>
      <p:pic>
        <p:nvPicPr>
          <p:cNvPr id="118" name="Image" descr="Image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754088" y="161962"/>
            <a:ext cx="839858" cy="50485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Picture 1" descr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526" y="238261"/>
            <a:ext cx="624077" cy="352256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ZoneTexte 15"/>
          <p:cNvSpPr txBox="1"/>
          <p:nvPr/>
        </p:nvSpPr>
        <p:spPr>
          <a:xfrm>
            <a:off x="189313" y="589030"/>
            <a:ext cx="1681295" cy="334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4289" rIns="34289">
            <a:spAutoFit/>
          </a:bodyPr>
          <a:lstStyle>
            <a:lvl1pPr>
              <a:defRPr sz="900" b="1">
                <a:solidFill>
                  <a:srgbClr val="00B0F0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rPr sz="788" dirty="0"/>
              <a:t>RÉPUBLIQUE DU SÉNÉGAL</a:t>
            </a:r>
            <a:endParaRPr lang="fr-SN" sz="788" dirty="0"/>
          </a:p>
          <a:p>
            <a:r>
              <a:rPr lang="fr-SN" sz="788" dirty="0"/>
              <a:t>Un Peuple – Un But – Une Foi</a:t>
            </a:r>
            <a:endParaRPr sz="788" dirty="0"/>
          </a:p>
        </p:txBody>
      </p:sp>
      <p:pic>
        <p:nvPicPr>
          <p:cNvPr id="11" name="Image 1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836" y="464745"/>
            <a:ext cx="1268330" cy="13621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8" name="Picture 4" descr="Picture 4"/>
          <p:cNvPicPr>
            <a:picLocks noChangeAspect="1"/>
          </p:cNvPicPr>
          <p:nvPr/>
        </p:nvPicPr>
        <p:blipFill rotWithShape="1">
          <a:blip r:embed="rId2"/>
          <a:srcRect l="3881" t="4239" r="48895" b="21743"/>
          <a:stretch/>
        </p:blipFill>
        <p:spPr>
          <a:xfrm rot="5400000">
            <a:off x="3632939" y="-367555"/>
            <a:ext cx="1878119" cy="9144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3" name="Image" descr="Image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407031" y="226438"/>
            <a:ext cx="955846" cy="574577"/>
          </a:xfrm>
          <a:prstGeom prst="rect">
            <a:avLst/>
          </a:prstGeom>
          <a:ln w="12700">
            <a:miter lim="400000"/>
          </a:ln>
        </p:spPr>
      </p:pic>
      <p:pic>
        <p:nvPicPr>
          <p:cNvPr id="434" name="Picture 1" descr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788" y="286450"/>
            <a:ext cx="676629" cy="381918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ZoneTexte 15"/>
          <p:cNvSpPr txBox="1"/>
          <p:nvPr/>
        </p:nvSpPr>
        <p:spPr>
          <a:xfrm>
            <a:off x="168529" y="679808"/>
            <a:ext cx="1681295" cy="334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4289" rIns="34289">
            <a:spAutoFit/>
          </a:bodyPr>
          <a:lstStyle>
            <a:lvl1pPr>
              <a:defRPr sz="900" b="1">
                <a:solidFill>
                  <a:srgbClr val="00B0F0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rPr sz="788" dirty="0"/>
              <a:t>RÉPUBLIQUE DU SÉNÉGAL</a:t>
            </a:r>
            <a:endParaRPr lang="fr-SN" sz="788" dirty="0"/>
          </a:p>
          <a:p>
            <a:r>
              <a:rPr lang="fr-SN" sz="788" dirty="0"/>
              <a:t>Un Peuple – Un But – Une Foi</a:t>
            </a:r>
            <a:endParaRPr sz="788" dirty="0"/>
          </a:p>
        </p:txBody>
      </p:sp>
      <p:sp>
        <p:nvSpPr>
          <p:cNvPr id="13" name="Rectangle 12"/>
          <p:cNvSpPr/>
          <p:nvPr/>
        </p:nvSpPr>
        <p:spPr>
          <a:xfrm>
            <a:off x="2714901" y="3081486"/>
            <a:ext cx="4009752" cy="5770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fr-FR" sz="33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oadway" pitchFamily="82" charset="0"/>
              </a:rPr>
              <a:t>Je vous remercie</a:t>
            </a:r>
          </a:p>
        </p:txBody>
      </p:sp>
      <p:pic>
        <p:nvPicPr>
          <p:cNvPr id="9" name="Imag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493" y="794283"/>
            <a:ext cx="1774861" cy="18138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4"/>
          <p:cNvPicPr>
            <a:picLocks noChangeAspect="1"/>
          </p:cNvPicPr>
          <p:nvPr/>
        </p:nvPicPr>
        <p:blipFill rotWithShape="1">
          <a:blip r:embed="rId2"/>
          <a:srcRect l="1237" t="4239" r="48896" b="21742"/>
          <a:stretch/>
        </p:blipFill>
        <p:spPr>
          <a:xfrm rot="5400000">
            <a:off x="3580389" y="-401736"/>
            <a:ext cx="1983221" cy="914400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6D39682C-485A-423F-85FF-FABF1F58EC56}"/>
              </a:ext>
            </a:extLst>
          </p:cNvPr>
          <p:cNvGrpSpPr/>
          <p:nvPr/>
        </p:nvGrpSpPr>
        <p:grpSpPr>
          <a:xfrm>
            <a:off x="541705" y="117009"/>
            <a:ext cx="8073589" cy="4289885"/>
            <a:chOff x="111616" y="51516"/>
            <a:chExt cx="12080384" cy="724797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A66DE2F-51D2-42B9-833C-373CEA4D310A}"/>
                </a:ext>
              </a:extLst>
            </p:cNvPr>
            <p:cNvSpPr/>
            <p:nvPr/>
          </p:nvSpPr>
          <p:spPr>
            <a:xfrm>
              <a:off x="3879804" y="3503462"/>
              <a:ext cx="8312196" cy="37960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fontAlgn="base">
                <a:buFont typeface="Wingdings" panose="05000000000000000000" pitchFamily="2" charset="2"/>
                <a:buChar char="q"/>
              </a:pPr>
              <a:r>
                <a:rPr lang="fr-FR" sz="1400" b="1" dirty="0">
                  <a:solidFill>
                    <a:srgbClr val="000099"/>
                  </a:solidFill>
                  <a:latin typeface="Gill Sans MT" panose="020B0502020104020203" pitchFamily="34" charset="0"/>
                </a:rPr>
                <a:t>Seulement un Africain sur quatre</a:t>
              </a:r>
              <a:r>
                <a:rPr lang="fr-FR" sz="140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 a accès à une source sûre d’eau potable</a:t>
              </a:r>
            </a:p>
            <a:p>
              <a:pPr marL="285750" indent="-285750" fontAlgn="base">
                <a:buFont typeface="Wingdings" panose="05000000000000000000" pitchFamily="2" charset="2"/>
                <a:buChar char="q"/>
              </a:pPr>
              <a:endParaRPr lang="fr-FR" sz="1400" dirty="0">
                <a:solidFill>
                  <a:srgbClr val="000000"/>
                </a:solidFill>
                <a:latin typeface="Gill Sans MT" panose="020B0502020104020203" pitchFamily="34" charset="0"/>
              </a:endParaRPr>
            </a:p>
            <a:p>
              <a:pPr marL="285750" indent="-285750" fontAlgn="base">
                <a:buFont typeface="Wingdings" panose="05000000000000000000" pitchFamily="2" charset="2"/>
                <a:buChar char="q"/>
              </a:pPr>
              <a:r>
                <a:rPr lang="fr-FR" sz="140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En Afrique, on retrouve </a:t>
              </a:r>
              <a:r>
                <a:rPr lang="fr-FR" sz="1400" b="1" dirty="0">
                  <a:solidFill>
                    <a:srgbClr val="000099"/>
                  </a:solidFill>
                  <a:latin typeface="Gill Sans MT" panose="020B0502020104020203" pitchFamily="34" charset="0"/>
                </a:rPr>
                <a:t>la moitié des personnes qui boivent une eau provenant de sources non protégées </a:t>
              </a:r>
              <a:r>
                <a:rPr lang="fr-FR" sz="140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à l’échelle de la planète</a:t>
              </a:r>
            </a:p>
            <a:p>
              <a:pPr marL="285750" indent="-285750" fontAlgn="base">
                <a:buFont typeface="Wingdings" panose="05000000000000000000" pitchFamily="2" charset="2"/>
                <a:buChar char="q"/>
              </a:pPr>
              <a:endParaRPr lang="fr-FR" sz="1400" dirty="0">
                <a:solidFill>
                  <a:srgbClr val="000000"/>
                </a:solidFill>
                <a:latin typeface="Gill Sans MT" panose="020B0502020104020203" pitchFamily="34" charset="0"/>
              </a:endParaRPr>
            </a:p>
            <a:p>
              <a:pPr marL="285750" indent="-285750" fontAlgn="base">
                <a:buFont typeface="Wingdings" panose="05000000000000000000" pitchFamily="2" charset="2"/>
                <a:buChar char="q"/>
              </a:pPr>
              <a:r>
                <a:rPr lang="fr-FR" sz="140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En </a:t>
              </a:r>
              <a:r>
                <a:rPr lang="fr-FR" sz="1400" b="1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Afrique subsaharienne</a:t>
              </a:r>
              <a:r>
                <a:rPr lang="fr-FR" sz="140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, seulement </a:t>
              </a:r>
              <a:r>
                <a:rPr lang="fr-FR" sz="1400" b="1" dirty="0">
                  <a:solidFill>
                    <a:srgbClr val="FF0000"/>
                  </a:solidFill>
                  <a:latin typeface="Gill Sans MT" panose="020B0502020104020203" pitchFamily="34" charset="0"/>
                </a:rPr>
                <a:t>24%</a:t>
              </a:r>
              <a:r>
                <a:rPr lang="fr-FR" sz="140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 de la population a accès à une source sûre d’eau potable, et ;</a:t>
              </a:r>
            </a:p>
            <a:p>
              <a:pPr marL="285750" indent="-285750" fontAlgn="base">
                <a:buFont typeface="Wingdings" panose="05000000000000000000" pitchFamily="2" charset="2"/>
                <a:buChar char="q"/>
              </a:pPr>
              <a:r>
                <a:rPr lang="fr-FR" sz="140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les installations sanitaires de base – non partagées avec d’autres foyers – sont réservées à </a:t>
              </a:r>
              <a:r>
                <a:rPr lang="fr-FR" sz="1400" b="1" dirty="0">
                  <a:solidFill>
                    <a:srgbClr val="FF0000"/>
                  </a:solidFill>
                  <a:latin typeface="Gill Sans MT" panose="020B0502020104020203" pitchFamily="34" charset="0"/>
                </a:rPr>
                <a:t>28% de la population</a:t>
              </a:r>
              <a:r>
                <a:rPr lang="fr-FR" sz="140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.</a:t>
              </a:r>
              <a:endParaRPr lang="fr-FR" sz="1400" b="0" i="0" dirty="0">
                <a:solidFill>
                  <a:srgbClr val="000000"/>
                </a:solidFill>
                <a:effectLst/>
                <a:latin typeface="Gill Sans MT" panose="020B0502020104020203" pitchFamily="34" charset="0"/>
              </a:endParaRPr>
            </a:p>
          </p:txBody>
        </p:sp>
        <p:pic>
          <p:nvPicPr>
            <p:cNvPr id="20" name="Picture 2" descr="RÃ©sultat de recherche d'images pour &quot;Eau-Assainissement Afrique&quot;">
              <a:extLst>
                <a:ext uri="{FF2B5EF4-FFF2-40B4-BE49-F238E27FC236}">
                  <a16:creationId xmlns:a16="http://schemas.microsoft.com/office/drawing/2014/main" id="{C8B2F7CC-0F31-4863-B047-2385060A12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13157" y="206061"/>
              <a:ext cx="5478843" cy="31810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4454CAE-C860-488A-BD35-9806D32466DF}"/>
                </a:ext>
              </a:extLst>
            </p:cNvPr>
            <p:cNvSpPr/>
            <p:nvPr/>
          </p:nvSpPr>
          <p:spPr>
            <a:xfrm>
              <a:off x="227526" y="1381989"/>
              <a:ext cx="5580845" cy="24440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1600" i="1" dirty="0">
                  <a:solidFill>
                    <a:srgbClr val="000099"/>
                  </a:solidFill>
                  <a:latin typeface="Gill Sans MT" panose="020B0502020104020203" pitchFamily="34" charset="0"/>
                </a:rPr>
                <a:t>Dernier rapport des NU sur la mise en œuvre des ressources en eau - 2019</a:t>
              </a:r>
            </a:p>
            <a:p>
              <a:endParaRPr lang="fr-FR" sz="1400" dirty="0">
                <a:solidFill>
                  <a:srgbClr val="000000"/>
                </a:solidFill>
                <a:latin typeface="Gill Sans MT" panose="020B0502020104020203" pitchFamily="34" charset="0"/>
              </a:endParaRPr>
            </a:p>
            <a:p>
              <a:r>
                <a:rPr lang="fr-FR" sz="1400" b="1" dirty="0">
                  <a:solidFill>
                    <a:srgbClr val="C00000"/>
                  </a:solidFill>
                  <a:latin typeface="Gill Sans MT" panose="020B0502020104020203" pitchFamily="34" charset="0"/>
                </a:rPr>
                <a:t>Plus de deux milliards de personnes dans le monde </a:t>
              </a:r>
              <a:r>
                <a:rPr lang="fr-FR" sz="140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n’ont toujours pas accès à l’eau potable et à l’assainissement,</a:t>
              </a:r>
            </a:p>
          </p:txBody>
        </p:sp>
        <p:pic>
          <p:nvPicPr>
            <p:cNvPr id="22" name="Picture 4" descr="RÃ©sultat de recherche d'images pour &quot;carte de l'Afrique&quot;">
              <a:extLst>
                <a:ext uri="{FF2B5EF4-FFF2-40B4-BE49-F238E27FC236}">
                  <a16:creationId xmlns:a16="http://schemas.microsoft.com/office/drawing/2014/main" id="{B97C91F3-7D3E-401B-A4A6-CD244FFC29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821" y="3755011"/>
              <a:ext cx="2667000" cy="2667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itle 1">
              <a:extLst>
                <a:ext uri="{FF2B5EF4-FFF2-40B4-BE49-F238E27FC236}">
                  <a16:creationId xmlns:a16="http://schemas.microsoft.com/office/drawing/2014/main" id="{40E631D7-3E6E-435F-9734-884DA858255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11616" y="51516"/>
              <a:ext cx="6366457" cy="74697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/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SN" altLang="fr-FR" sz="1800" b="1" dirty="0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	… Contexte global</a:t>
              </a:r>
              <a:endParaRPr lang="fr-SN" altLang="fr-FR" sz="20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869296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grpSp>
        <p:nvGrpSpPr>
          <p:cNvPr id="7" name="Groupe 6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8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" name="ZoneTexte 8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23D3C1C-9173-42D5-9F3F-AE195E067266}"/>
              </a:ext>
            </a:extLst>
          </p:cNvPr>
          <p:cNvGrpSpPr/>
          <p:nvPr/>
        </p:nvGrpSpPr>
        <p:grpSpPr>
          <a:xfrm>
            <a:off x="89210" y="182879"/>
            <a:ext cx="8427348" cy="4222991"/>
            <a:chOff x="111616" y="51516"/>
            <a:chExt cx="12080384" cy="637049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4D1F099-B364-48AB-90FA-94B8631CE5E6}"/>
                </a:ext>
              </a:extLst>
            </p:cNvPr>
            <p:cNvSpPr/>
            <p:nvPr/>
          </p:nvSpPr>
          <p:spPr>
            <a:xfrm>
              <a:off x="3879805" y="3503463"/>
              <a:ext cx="8312195" cy="26464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fontAlgn="base">
                <a:buFont typeface="Wingdings" panose="05000000000000000000" pitchFamily="2" charset="2"/>
                <a:buChar char="q"/>
              </a:pPr>
              <a:r>
                <a:rPr lang="fr-FR" sz="1200" b="1" dirty="0">
                  <a:solidFill>
                    <a:srgbClr val="000099"/>
                  </a:solidFill>
                  <a:latin typeface="Gill Sans MT" panose="020B0502020104020203" pitchFamily="34" charset="0"/>
                </a:rPr>
                <a:t>Seulement un Africain sur quatre</a:t>
              </a:r>
              <a:r>
                <a:rPr lang="fr-FR" sz="120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 a accès à une source sûre d’eau potable</a:t>
              </a:r>
            </a:p>
            <a:p>
              <a:pPr marL="285750" indent="-285750" fontAlgn="base">
                <a:buFont typeface="Wingdings" panose="05000000000000000000" pitchFamily="2" charset="2"/>
                <a:buChar char="q"/>
              </a:pPr>
              <a:endParaRPr lang="fr-FR" sz="1200" dirty="0">
                <a:solidFill>
                  <a:srgbClr val="000000"/>
                </a:solidFill>
                <a:latin typeface="Gill Sans MT" panose="020B0502020104020203" pitchFamily="34" charset="0"/>
              </a:endParaRPr>
            </a:p>
            <a:p>
              <a:pPr marL="285750" indent="-285750" fontAlgn="base">
                <a:buFont typeface="Wingdings" panose="05000000000000000000" pitchFamily="2" charset="2"/>
                <a:buChar char="q"/>
              </a:pPr>
              <a:r>
                <a:rPr lang="fr-FR" sz="120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En Afrique, on retrouve </a:t>
              </a:r>
              <a:r>
                <a:rPr lang="fr-FR" sz="1200" b="1" dirty="0">
                  <a:solidFill>
                    <a:srgbClr val="000099"/>
                  </a:solidFill>
                  <a:latin typeface="Gill Sans MT" panose="020B0502020104020203" pitchFamily="34" charset="0"/>
                </a:rPr>
                <a:t>la moitié des personnes qui boivent une eau provenant de sources non protégées </a:t>
              </a:r>
              <a:r>
                <a:rPr lang="fr-FR" sz="120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à l’échelle de la planète</a:t>
              </a:r>
            </a:p>
            <a:p>
              <a:pPr marL="285750" indent="-285750" fontAlgn="base">
                <a:buFont typeface="Wingdings" panose="05000000000000000000" pitchFamily="2" charset="2"/>
                <a:buChar char="q"/>
              </a:pPr>
              <a:endParaRPr lang="fr-FR" sz="1200" dirty="0">
                <a:solidFill>
                  <a:srgbClr val="000000"/>
                </a:solidFill>
                <a:latin typeface="Gill Sans MT" panose="020B0502020104020203" pitchFamily="34" charset="0"/>
              </a:endParaRPr>
            </a:p>
            <a:p>
              <a:pPr marL="285750" indent="-285750" fontAlgn="base">
                <a:buFont typeface="Wingdings" panose="05000000000000000000" pitchFamily="2" charset="2"/>
                <a:buChar char="q"/>
              </a:pPr>
              <a:r>
                <a:rPr lang="fr-FR" sz="120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En </a:t>
              </a:r>
              <a:r>
                <a:rPr lang="fr-FR" sz="1200" b="1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Afrique subsaharienne</a:t>
              </a:r>
              <a:r>
                <a:rPr lang="fr-FR" sz="120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, seulement </a:t>
              </a:r>
              <a:r>
                <a:rPr lang="fr-FR" sz="1200" b="1" dirty="0">
                  <a:solidFill>
                    <a:srgbClr val="FF0000"/>
                  </a:solidFill>
                  <a:latin typeface="Gill Sans MT" panose="020B0502020104020203" pitchFamily="34" charset="0"/>
                </a:rPr>
                <a:t>24%</a:t>
              </a:r>
              <a:r>
                <a:rPr lang="fr-FR" sz="120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 de la population a accès à une source sûre d’eau potable, et ;</a:t>
              </a:r>
            </a:p>
            <a:p>
              <a:pPr marL="285750" indent="-285750" fontAlgn="base">
                <a:buFont typeface="Wingdings" panose="05000000000000000000" pitchFamily="2" charset="2"/>
                <a:buChar char="q"/>
              </a:pPr>
              <a:r>
                <a:rPr lang="fr-FR" sz="120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les installations sanitaires de base – non partagées avec d’autres foyers – sont réservées à </a:t>
              </a:r>
              <a:r>
                <a:rPr lang="fr-FR" sz="1200" b="1" dirty="0">
                  <a:solidFill>
                    <a:srgbClr val="FF0000"/>
                  </a:solidFill>
                  <a:latin typeface="Gill Sans MT" panose="020B0502020104020203" pitchFamily="34" charset="0"/>
                </a:rPr>
                <a:t>28% de la population</a:t>
              </a:r>
              <a:r>
                <a:rPr lang="fr-FR" sz="120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.</a:t>
              </a:r>
              <a:endParaRPr lang="fr-FR" sz="1200" b="0" i="0" dirty="0">
                <a:solidFill>
                  <a:srgbClr val="000000"/>
                </a:solidFill>
                <a:effectLst/>
                <a:latin typeface="Gill Sans MT" panose="020B0502020104020203" pitchFamily="34" charset="0"/>
              </a:endParaRPr>
            </a:p>
          </p:txBody>
        </p:sp>
        <p:pic>
          <p:nvPicPr>
            <p:cNvPr id="14" name="Picture 2" descr="RÃ©sultat de recherche d'images pour &quot;Eau-Assainissement Afrique&quot;">
              <a:extLst>
                <a:ext uri="{FF2B5EF4-FFF2-40B4-BE49-F238E27FC236}">
                  <a16:creationId xmlns:a16="http://schemas.microsoft.com/office/drawing/2014/main" id="{0992EFA6-72DB-40EA-AD3A-1486E1B2808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13157" y="206061"/>
              <a:ext cx="5478843" cy="31810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000ECD6-E17D-4A73-8396-D0D007604C0F}"/>
                </a:ext>
              </a:extLst>
            </p:cNvPr>
            <p:cNvSpPr/>
            <p:nvPr/>
          </p:nvSpPr>
          <p:spPr>
            <a:xfrm>
              <a:off x="227527" y="1381988"/>
              <a:ext cx="5580845" cy="19035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1400" i="1" dirty="0">
                  <a:solidFill>
                    <a:srgbClr val="000099"/>
                  </a:solidFill>
                  <a:latin typeface="Gill Sans MT" panose="020B0502020104020203" pitchFamily="34" charset="0"/>
                </a:rPr>
                <a:t>Dernier rapport des NU sur la mise en œuvre des ressources en eau - 2019</a:t>
              </a:r>
            </a:p>
            <a:p>
              <a:endParaRPr lang="fr-FR" sz="1200" dirty="0">
                <a:solidFill>
                  <a:srgbClr val="000000"/>
                </a:solidFill>
                <a:latin typeface="Gill Sans MT" panose="020B0502020104020203" pitchFamily="34" charset="0"/>
              </a:endParaRPr>
            </a:p>
            <a:p>
              <a:r>
                <a:rPr lang="fr-FR" sz="1200" b="1" dirty="0">
                  <a:solidFill>
                    <a:srgbClr val="C00000"/>
                  </a:solidFill>
                  <a:latin typeface="Gill Sans MT" panose="020B0502020104020203" pitchFamily="34" charset="0"/>
                </a:rPr>
                <a:t>Plus de deux milliards de personnes dans le monde </a:t>
              </a:r>
              <a:r>
                <a:rPr lang="fr-FR" sz="120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n’ont toujours pas accès à l’eau potable et à l’assainissement,</a:t>
              </a:r>
            </a:p>
          </p:txBody>
        </p:sp>
        <p:pic>
          <p:nvPicPr>
            <p:cNvPr id="16" name="Picture 4" descr="RÃ©sultat de recherche d'images pour &quot;carte de l'Afrique&quot;">
              <a:extLst>
                <a:ext uri="{FF2B5EF4-FFF2-40B4-BE49-F238E27FC236}">
                  <a16:creationId xmlns:a16="http://schemas.microsoft.com/office/drawing/2014/main" id="{24275AE3-51C5-4642-9631-DEF9F8B793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821" y="3755011"/>
              <a:ext cx="2667000" cy="2667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itle 1">
              <a:extLst>
                <a:ext uri="{FF2B5EF4-FFF2-40B4-BE49-F238E27FC236}">
                  <a16:creationId xmlns:a16="http://schemas.microsoft.com/office/drawing/2014/main" id="{FC43B73F-B495-48AA-B1C8-ECAFF7954623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11616" y="51516"/>
              <a:ext cx="6366457" cy="74697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/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SN" altLang="fr-FR" sz="1600" b="1" dirty="0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	… Contexte global</a:t>
              </a:r>
              <a:endParaRPr lang="fr-SN" altLang="fr-FR" sz="1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57086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4"/>
          <p:cNvPicPr>
            <a:picLocks noChangeAspect="1"/>
          </p:cNvPicPr>
          <p:nvPr/>
        </p:nvPicPr>
        <p:blipFill rotWithShape="1">
          <a:blip r:embed="rId2"/>
          <a:srcRect l="1237" t="4239" r="48896" b="21742"/>
          <a:stretch/>
        </p:blipFill>
        <p:spPr>
          <a:xfrm rot="5400000">
            <a:off x="3580389" y="-401736"/>
            <a:ext cx="1983221" cy="914400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A08D2886-D62A-4B10-BF5E-5298B668FA26}"/>
              </a:ext>
            </a:extLst>
          </p:cNvPr>
          <p:cNvGrpSpPr/>
          <p:nvPr/>
        </p:nvGrpSpPr>
        <p:grpSpPr>
          <a:xfrm>
            <a:off x="34669" y="394362"/>
            <a:ext cx="8762639" cy="5040817"/>
            <a:chOff x="-901521" y="57568"/>
            <a:chExt cx="12750084" cy="7378270"/>
          </a:xfrm>
        </p:grpSpPr>
        <p:sp>
          <p:nvSpPr>
            <p:cNvPr id="13" name="Title 1">
              <a:extLst>
                <a:ext uri="{FF2B5EF4-FFF2-40B4-BE49-F238E27FC236}">
                  <a16:creationId xmlns:a16="http://schemas.microsoft.com/office/drawing/2014/main" id="{A4A80A4D-EA1B-4BF5-8582-C971300F40A8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15911" y="57568"/>
              <a:ext cx="8836004" cy="71730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/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SN" altLang="fr-FR" sz="2000" b="1" dirty="0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	Approche de labellisation des projets</a:t>
              </a:r>
              <a:endParaRPr lang="fr-SN" altLang="fr-FR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C67BEBB-0A0D-4169-91B3-78D59D614555}"/>
                </a:ext>
              </a:extLst>
            </p:cNvPr>
            <p:cNvSpPr/>
            <p:nvPr/>
          </p:nvSpPr>
          <p:spPr>
            <a:xfrm>
              <a:off x="4353058" y="3090363"/>
              <a:ext cx="7495505" cy="43454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672363" lvl="1" indent="-288000" defTabSz="886967">
                <a:spcBef>
                  <a:spcPts val="600"/>
                </a:spcBef>
                <a:buSzPct val="90000"/>
                <a:buFont typeface="Helvetica"/>
                <a:buChar char="๏"/>
                <a:defRPr sz="2200" b="1"/>
              </a:pPr>
              <a:r>
                <a:rPr lang="fr-SN" sz="1200" dirty="0">
                  <a:solidFill>
                    <a:srgbClr val="C00000"/>
                  </a:solidFill>
                  <a:latin typeface="Gill Sans MT" panose="020B0502020104020203" pitchFamily="34" charset="0"/>
                </a:rPr>
                <a:t>2021 nouvelles localités/structures </a:t>
              </a:r>
              <a:r>
                <a:rPr lang="fr-SN" sz="1200" dirty="0">
                  <a:latin typeface="Gill Sans MT" panose="020B0502020104020203" pitchFamily="34" charset="0"/>
                </a:rPr>
                <a:t>avec un accès sécurisé à l’eau potable et/ou à l’assainissement :  communautés, écoles, par région du monde ; </a:t>
              </a:r>
            </a:p>
            <a:p>
              <a:pPr marL="672363" lvl="1" indent="-288000" defTabSz="886967">
                <a:spcBef>
                  <a:spcPts val="600"/>
                </a:spcBef>
                <a:buSzPct val="90000"/>
                <a:buFont typeface="Helvetica"/>
                <a:buChar char="๏"/>
                <a:defRPr sz="2200" b="1"/>
              </a:pPr>
              <a:r>
                <a:rPr lang="fr-SN" sz="1200" dirty="0">
                  <a:solidFill>
                    <a:srgbClr val="C00000"/>
                  </a:solidFill>
                  <a:latin typeface="Gill Sans MT" panose="020B0502020104020203" pitchFamily="34" charset="0"/>
                </a:rPr>
                <a:t>2021 professionnels de l'eau formés </a:t>
              </a:r>
              <a:r>
                <a:rPr lang="fr-SN" sz="1200" dirty="0">
                  <a:latin typeface="Gill Sans MT" panose="020B0502020104020203" pitchFamily="34" charset="0"/>
                </a:rPr>
                <a:t>(incluant les jeunes et les femmes);</a:t>
              </a:r>
            </a:p>
            <a:p>
              <a:pPr marL="672363" lvl="1" indent="-288000" defTabSz="886967">
                <a:spcBef>
                  <a:spcPts val="600"/>
                </a:spcBef>
                <a:buSzPct val="90000"/>
                <a:buFont typeface="Helvetica"/>
                <a:buChar char="๏"/>
                <a:defRPr sz="2200" b="1"/>
              </a:pPr>
              <a:r>
                <a:rPr lang="fr-SN" sz="1200" dirty="0">
                  <a:solidFill>
                    <a:srgbClr val="C00000"/>
                  </a:solidFill>
                  <a:latin typeface="Gill Sans MT" panose="020B0502020104020203" pitchFamily="34" charset="0"/>
                </a:rPr>
                <a:t>2021 nouveaux accès à l’EPA et eau agricole </a:t>
              </a:r>
              <a:r>
                <a:rPr lang="fr-SN" sz="1200" dirty="0">
                  <a:latin typeface="Gill Sans MT" panose="020B0502020104020203" pitchFamily="34" charset="0"/>
                </a:rPr>
                <a:t>pour des collectivités, par organisation transfrontalière ;</a:t>
              </a:r>
            </a:p>
            <a:p>
              <a:pPr marL="672363" lvl="1" indent="-288000" defTabSz="886967">
                <a:spcBef>
                  <a:spcPts val="600"/>
                </a:spcBef>
                <a:buSzPct val="90000"/>
                <a:buFont typeface="Helvetica"/>
                <a:buChar char="๏"/>
                <a:defRPr sz="2200" b="1"/>
              </a:pPr>
              <a:r>
                <a:rPr lang="fr-SN" sz="1200" dirty="0">
                  <a:latin typeface="Gill Sans MT" panose="020B0502020104020203" pitchFamily="34" charset="0"/>
                </a:rPr>
                <a:t>1 nouveaux protocoles pour bassins transfrontaliers ; </a:t>
              </a:r>
            </a:p>
            <a:p>
              <a:pPr marL="672363" lvl="1" indent="-288000" defTabSz="886967">
                <a:spcBef>
                  <a:spcPts val="600"/>
                </a:spcBef>
                <a:buSzPct val="90000"/>
                <a:buFont typeface="Helvetica"/>
                <a:buChar char="๏"/>
                <a:defRPr sz="2200" b="1"/>
              </a:pPr>
              <a:r>
                <a:rPr lang="fr-SN" sz="1200" b="1" dirty="0">
                  <a:solidFill>
                    <a:srgbClr val="C00000"/>
                  </a:solidFill>
                  <a:latin typeface="Gill Sans MT" panose="020B0502020104020203" pitchFamily="34" charset="0"/>
                </a:rPr>
                <a:t>Un Fonds Mondial de l‘Eau </a:t>
              </a:r>
              <a:r>
                <a:rPr lang="fr-SN" sz="1200" dirty="0">
                  <a:latin typeface="Gill Sans MT" panose="020B0502020104020203" pitchFamily="34" charset="0"/>
                </a:rPr>
                <a:t>(Fonds Bleu) est créé.</a:t>
              </a:r>
            </a:p>
          </p:txBody>
        </p:sp>
        <p:sp>
          <p:nvSpPr>
            <p:cNvPr id="15" name="Larme 2">
              <a:extLst>
                <a:ext uri="{FF2B5EF4-FFF2-40B4-BE49-F238E27FC236}">
                  <a16:creationId xmlns:a16="http://schemas.microsoft.com/office/drawing/2014/main" id="{BF6F49B7-D486-4AF7-8696-924822280DFA}"/>
                </a:ext>
              </a:extLst>
            </p:cNvPr>
            <p:cNvSpPr/>
            <p:nvPr/>
          </p:nvSpPr>
          <p:spPr>
            <a:xfrm>
              <a:off x="5885645" y="1249251"/>
              <a:ext cx="4842456" cy="1712891"/>
            </a:xfrm>
            <a:prstGeom prst="teardrop">
              <a:avLst/>
            </a:prstGeom>
            <a:solidFill>
              <a:srgbClr val="CCE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>
                  <a:solidFill>
                    <a:schemeClr val="tx1"/>
                  </a:solidFill>
                  <a:latin typeface="Gill Sans MT" panose="020B0502020104020203" pitchFamily="34" charset="0"/>
                </a:rPr>
                <a:t>….Construire autour du chiffre symbolique </a:t>
              </a:r>
              <a:r>
                <a:rPr lang="fr-FR" sz="1200" b="1" dirty="0">
                  <a:solidFill>
                    <a:srgbClr val="FF0000"/>
                  </a:solidFill>
                  <a:latin typeface="Gill Sans MT" panose="020B0502020104020203" pitchFamily="34" charset="0"/>
                </a:rPr>
                <a:t>« 2021 »</a:t>
              </a:r>
            </a:p>
          </p:txBody>
        </p:sp>
        <p:graphicFrame>
          <p:nvGraphicFramePr>
            <p:cNvPr id="16" name="Diagramme 3">
              <a:extLst>
                <a:ext uri="{FF2B5EF4-FFF2-40B4-BE49-F238E27FC236}">
                  <a16:creationId xmlns:a16="http://schemas.microsoft.com/office/drawing/2014/main" id="{06AF8C7E-0637-40F9-8922-5289B2BC39AD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510613721"/>
                </p:ext>
              </p:extLst>
            </p:nvPr>
          </p:nvGraphicFramePr>
          <p:xfrm>
            <a:off x="-901521" y="1088016"/>
            <a:ext cx="6465194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cxnSp>
          <p:nvCxnSpPr>
            <p:cNvPr id="17" name="Straight Connector 13">
              <a:extLst>
                <a:ext uri="{FF2B5EF4-FFF2-40B4-BE49-F238E27FC236}">
                  <a16:creationId xmlns:a16="http://schemas.microsoft.com/office/drawing/2014/main" id="{48EBF5E0-551F-4B90-A244-7CE09B30413E}"/>
                </a:ext>
              </a:extLst>
            </p:cNvPr>
            <p:cNvCxnSpPr/>
            <p:nvPr/>
          </p:nvCxnSpPr>
          <p:spPr>
            <a:xfrm flipV="1">
              <a:off x="1148127" y="618186"/>
              <a:ext cx="7803787" cy="2527"/>
            </a:xfrm>
            <a:prstGeom prst="line">
              <a:avLst/>
            </a:prstGeom>
            <a:ln w="38100">
              <a:solidFill>
                <a:srgbClr val="007BA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051591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2E51161-2E3A-493D-A268-D6B6168096AB}"/>
              </a:ext>
            </a:extLst>
          </p:cNvPr>
          <p:cNvGrpSpPr/>
          <p:nvPr/>
        </p:nvGrpSpPr>
        <p:grpSpPr>
          <a:xfrm>
            <a:off x="320398" y="141212"/>
            <a:ext cx="8051662" cy="4359143"/>
            <a:chOff x="115911" y="57568"/>
            <a:chExt cx="10702343" cy="6205120"/>
          </a:xfrm>
        </p:grpSpPr>
        <p:sp>
          <p:nvSpPr>
            <p:cNvPr id="15" name="Rectangle 70">
              <a:extLst>
                <a:ext uri="{FF2B5EF4-FFF2-40B4-BE49-F238E27FC236}">
                  <a16:creationId xmlns:a16="http://schemas.microsoft.com/office/drawing/2014/main" id="{F6389787-0981-4DD5-B8FD-ACBCE469E9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04213" y="4810124"/>
              <a:ext cx="2203450" cy="1185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9" tIns="13720" rIns="20579" bIns="1372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fr-FR" altLang="fr-FR" sz="1400" b="1" dirty="0"/>
                <a:t>Initiative ou projet </a:t>
              </a:r>
              <a:r>
                <a:rPr lang="fr-FR" altLang="fr-FR" sz="1400" b="1" dirty="0">
                  <a:solidFill>
                    <a:srgbClr val="C00000"/>
                  </a:solidFill>
                </a:rPr>
                <a:t>pertinent</a:t>
              </a:r>
              <a:r>
                <a:rPr lang="fr-FR" altLang="fr-FR" sz="1400" b="1" dirty="0"/>
                <a:t> il doit convenir avec la feuille de route ODD 6</a:t>
              </a:r>
            </a:p>
            <a:p>
              <a:pPr algn="r">
                <a:lnSpc>
                  <a:spcPct val="85000"/>
                </a:lnSpc>
                <a:spcBef>
                  <a:spcPts val="150"/>
                </a:spcBef>
                <a:buNone/>
              </a:pPr>
              <a:r>
                <a:rPr lang="en-US" altLang="fr-FR" sz="1400" b="1" dirty="0">
                  <a:solidFill>
                    <a:srgbClr val="717271"/>
                  </a:solidFill>
                  <a:latin typeface="Arial Narrow" panose="020B0606020202030204" pitchFamily="34" charset="0"/>
                  <a:ea typeface="Arial Narrow" panose="020B0606020202030204" pitchFamily="34" charset="0"/>
                  <a:cs typeface="Arial Narrow" panose="020B0606020202030204" pitchFamily="34" charset="0"/>
                </a:rPr>
                <a:t>.</a:t>
              </a:r>
            </a:p>
          </p:txBody>
        </p:sp>
        <p:sp>
          <p:nvSpPr>
            <p:cNvPr id="16" name="Rectangle 70">
              <a:extLst>
                <a:ext uri="{FF2B5EF4-FFF2-40B4-BE49-F238E27FC236}">
                  <a16:creationId xmlns:a16="http://schemas.microsoft.com/office/drawing/2014/main" id="{997F0F2A-072F-423B-87B3-4205197169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0075" y="5102941"/>
              <a:ext cx="22860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9" tIns="13720" rIns="20579" bIns="1372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ts val="150"/>
                </a:spcBef>
                <a:buNone/>
              </a:pPr>
              <a:r>
                <a:rPr lang="fr-FR" altLang="fr-FR" sz="1400" b="1" dirty="0"/>
                <a:t>Initiative ou projet faisant </a:t>
              </a:r>
              <a:r>
                <a:rPr lang="fr-FR" altLang="fr-FR" sz="1400" b="1" dirty="0">
                  <a:solidFill>
                    <a:srgbClr val="FF0000"/>
                  </a:solidFill>
                </a:rPr>
                <a:t>la promotion des thèmes </a:t>
              </a:r>
              <a:r>
                <a:rPr lang="fr-FR" altLang="fr-FR" sz="1400" b="1" dirty="0"/>
                <a:t>prioritaires définis par le Forum</a:t>
              </a:r>
              <a:endParaRPr lang="en-US" altLang="fr-FR" sz="1400" b="1" dirty="0"/>
            </a:p>
          </p:txBody>
        </p:sp>
        <p:grpSp>
          <p:nvGrpSpPr>
            <p:cNvPr id="17" name="Group 3">
              <a:extLst>
                <a:ext uri="{FF2B5EF4-FFF2-40B4-BE49-F238E27FC236}">
                  <a16:creationId xmlns:a16="http://schemas.microsoft.com/office/drawing/2014/main" id="{11A0BCBB-D6A2-4721-9B64-F2F53047CA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81450" y="2114550"/>
              <a:ext cx="4229100" cy="4148138"/>
              <a:chOff x="3275014" y="1676400"/>
              <a:chExt cx="5638798" cy="5530596"/>
            </a:xfrm>
          </p:grpSpPr>
          <p:sp>
            <p:nvSpPr>
              <p:cNvPr id="25" name="Freeform 5">
                <a:extLst>
                  <a:ext uri="{FF2B5EF4-FFF2-40B4-BE49-F238E27FC236}">
                    <a16:creationId xmlns:a16="http://schemas.microsoft.com/office/drawing/2014/main" id="{7FD2167A-1DC2-4FB7-AD2B-0DA178E4F9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1041" y="4286076"/>
                <a:ext cx="2651224" cy="1663940"/>
              </a:xfrm>
              <a:custGeom>
                <a:avLst/>
                <a:gdLst>
                  <a:gd name="T0" fmla="*/ 162454740 w 2680"/>
                  <a:gd name="T1" fmla="*/ 1646073914 h 1682"/>
                  <a:gd name="T2" fmla="*/ 140924427 w 2680"/>
                  <a:gd name="T3" fmla="*/ 1644116163 h 1682"/>
                  <a:gd name="T4" fmla="*/ 120372494 w 2680"/>
                  <a:gd name="T5" fmla="*/ 1640201650 h 1682"/>
                  <a:gd name="T6" fmla="*/ 100799932 w 2680"/>
                  <a:gd name="T7" fmla="*/ 1634330376 h 1682"/>
                  <a:gd name="T8" fmla="*/ 82205751 w 2680"/>
                  <a:gd name="T9" fmla="*/ 1624543599 h 1682"/>
                  <a:gd name="T10" fmla="*/ 64589950 w 2680"/>
                  <a:gd name="T11" fmla="*/ 1613778441 h 1682"/>
                  <a:gd name="T12" fmla="*/ 47953519 w 2680"/>
                  <a:gd name="T13" fmla="*/ 1599098771 h 1682"/>
                  <a:gd name="T14" fmla="*/ 34252231 w 2680"/>
                  <a:gd name="T15" fmla="*/ 1583440720 h 1682"/>
                  <a:gd name="T16" fmla="*/ 21530313 w 2680"/>
                  <a:gd name="T17" fmla="*/ 1564846536 h 1682"/>
                  <a:gd name="T18" fmla="*/ 14679669 w 2680"/>
                  <a:gd name="T19" fmla="*/ 1550166866 h 1682"/>
                  <a:gd name="T20" fmla="*/ 3914512 w 2680"/>
                  <a:gd name="T21" fmla="*/ 1519829144 h 1682"/>
                  <a:gd name="T22" fmla="*/ 0 w 2680"/>
                  <a:gd name="T23" fmla="*/ 1488513042 h 1682"/>
                  <a:gd name="T24" fmla="*/ 1957751 w 2680"/>
                  <a:gd name="T25" fmla="*/ 1458175320 h 1682"/>
                  <a:gd name="T26" fmla="*/ 10765157 w 2680"/>
                  <a:gd name="T27" fmla="*/ 1426858228 h 1682"/>
                  <a:gd name="T28" fmla="*/ 24466445 w 2680"/>
                  <a:gd name="T29" fmla="*/ 1399456638 h 1682"/>
                  <a:gd name="T30" fmla="*/ 43060626 w 2680"/>
                  <a:gd name="T31" fmla="*/ 1374990191 h 1682"/>
                  <a:gd name="T32" fmla="*/ 67526082 w 2680"/>
                  <a:gd name="T33" fmla="*/ 1353459876 h 1682"/>
                  <a:gd name="T34" fmla="*/ 2147483646 w 2680"/>
                  <a:gd name="T35" fmla="*/ 21530315 h 1682"/>
                  <a:gd name="T36" fmla="*/ 2147483646 w 2680"/>
                  <a:gd name="T37" fmla="*/ 14679670 h 1682"/>
                  <a:gd name="T38" fmla="*/ 2147483646 w 2680"/>
                  <a:gd name="T39" fmla="*/ 3914513 h 1682"/>
                  <a:gd name="T40" fmla="*/ 2147483646 w 2680"/>
                  <a:gd name="T41" fmla="*/ 0 h 1682"/>
                  <a:gd name="T42" fmla="*/ 2147483646 w 2680"/>
                  <a:gd name="T43" fmla="*/ 1957751 h 1682"/>
                  <a:gd name="T44" fmla="*/ 2147483646 w 2680"/>
                  <a:gd name="T45" fmla="*/ 9786777 h 1682"/>
                  <a:gd name="T46" fmla="*/ 2147483646 w 2680"/>
                  <a:gd name="T47" fmla="*/ 23487077 h 1682"/>
                  <a:gd name="T48" fmla="*/ 2147483646 w 2680"/>
                  <a:gd name="T49" fmla="*/ 43060630 h 1682"/>
                  <a:gd name="T50" fmla="*/ 2147483646 w 2680"/>
                  <a:gd name="T51" fmla="*/ 67526088 h 1682"/>
                  <a:gd name="T52" fmla="*/ 2147483646 w 2680"/>
                  <a:gd name="T53" fmla="*/ 80248997 h 1682"/>
                  <a:gd name="T54" fmla="*/ 2147483646 w 2680"/>
                  <a:gd name="T55" fmla="*/ 110586719 h 1682"/>
                  <a:gd name="T56" fmla="*/ 2147483646 w 2680"/>
                  <a:gd name="T57" fmla="*/ 141902821 h 1682"/>
                  <a:gd name="T58" fmla="*/ 2147483646 w 2680"/>
                  <a:gd name="T59" fmla="*/ 172240543 h 1682"/>
                  <a:gd name="T60" fmla="*/ 2147483646 w 2680"/>
                  <a:gd name="T61" fmla="*/ 202578265 h 1682"/>
                  <a:gd name="T62" fmla="*/ 2147483646 w 2680"/>
                  <a:gd name="T63" fmla="*/ 231937606 h 1682"/>
                  <a:gd name="T64" fmla="*/ 2147483646 w 2680"/>
                  <a:gd name="T65" fmla="*/ 258360815 h 1682"/>
                  <a:gd name="T66" fmla="*/ 2147483646 w 2680"/>
                  <a:gd name="T67" fmla="*/ 281848881 h 1682"/>
                  <a:gd name="T68" fmla="*/ 2147483646 w 2680"/>
                  <a:gd name="T69" fmla="*/ 301421445 h 1682"/>
                  <a:gd name="T70" fmla="*/ 242702740 w 2680"/>
                  <a:gd name="T71" fmla="*/ 1623565218 h 1682"/>
                  <a:gd name="T72" fmla="*/ 222151797 w 2680"/>
                  <a:gd name="T73" fmla="*/ 1634330376 h 1682"/>
                  <a:gd name="T74" fmla="*/ 202578245 w 2680"/>
                  <a:gd name="T75" fmla="*/ 1640201650 h 1682"/>
                  <a:gd name="T76" fmla="*/ 182027302 w 2680"/>
                  <a:gd name="T77" fmla="*/ 1644116163 h 1682"/>
                  <a:gd name="T78" fmla="*/ 162454740 w 2680"/>
                  <a:gd name="T79" fmla="*/ 1646073914 h 168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680" h="1682">
                    <a:moveTo>
                      <a:pt x="166" y="1682"/>
                    </a:moveTo>
                    <a:lnTo>
                      <a:pt x="166" y="1682"/>
                    </a:lnTo>
                    <a:lnTo>
                      <a:pt x="154" y="1681"/>
                    </a:lnTo>
                    <a:lnTo>
                      <a:pt x="144" y="1680"/>
                    </a:lnTo>
                    <a:lnTo>
                      <a:pt x="133" y="1679"/>
                    </a:lnTo>
                    <a:lnTo>
                      <a:pt x="123" y="1676"/>
                    </a:lnTo>
                    <a:lnTo>
                      <a:pt x="113" y="1673"/>
                    </a:lnTo>
                    <a:lnTo>
                      <a:pt x="103" y="1670"/>
                    </a:lnTo>
                    <a:lnTo>
                      <a:pt x="93" y="1665"/>
                    </a:lnTo>
                    <a:lnTo>
                      <a:pt x="84" y="1660"/>
                    </a:lnTo>
                    <a:lnTo>
                      <a:pt x="75" y="1655"/>
                    </a:lnTo>
                    <a:lnTo>
                      <a:pt x="66" y="1649"/>
                    </a:lnTo>
                    <a:lnTo>
                      <a:pt x="58" y="1641"/>
                    </a:lnTo>
                    <a:lnTo>
                      <a:pt x="49" y="1634"/>
                    </a:lnTo>
                    <a:lnTo>
                      <a:pt x="42" y="1626"/>
                    </a:lnTo>
                    <a:lnTo>
                      <a:pt x="35" y="1618"/>
                    </a:lnTo>
                    <a:lnTo>
                      <a:pt x="28" y="1608"/>
                    </a:lnTo>
                    <a:lnTo>
                      <a:pt x="22" y="1599"/>
                    </a:lnTo>
                    <a:lnTo>
                      <a:pt x="15" y="1584"/>
                    </a:lnTo>
                    <a:lnTo>
                      <a:pt x="9" y="1569"/>
                    </a:lnTo>
                    <a:lnTo>
                      <a:pt x="4" y="1553"/>
                    </a:lnTo>
                    <a:lnTo>
                      <a:pt x="1" y="1536"/>
                    </a:lnTo>
                    <a:lnTo>
                      <a:pt x="0" y="1521"/>
                    </a:lnTo>
                    <a:lnTo>
                      <a:pt x="1" y="1505"/>
                    </a:lnTo>
                    <a:lnTo>
                      <a:pt x="2" y="1490"/>
                    </a:lnTo>
                    <a:lnTo>
                      <a:pt x="7" y="1474"/>
                    </a:lnTo>
                    <a:lnTo>
                      <a:pt x="11" y="1458"/>
                    </a:lnTo>
                    <a:lnTo>
                      <a:pt x="17" y="1444"/>
                    </a:lnTo>
                    <a:lnTo>
                      <a:pt x="25" y="1430"/>
                    </a:lnTo>
                    <a:lnTo>
                      <a:pt x="34" y="1417"/>
                    </a:lnTo>
                    <a:lnTo>
                      <a:pt x="44" y="1405"/>
                    </a:lnTo>
                    <a:lnTo>
                      <a:pt x="55" y="1394"/>
                    </a:lnTo>
                    <a:lnTo>
                      <a:pt x="69" y="1383"/>
                    </a:lnTo>
                    <a:lnTo>
                      <a:pt x="84" y="1374"/>
                    </a:lnTo>
                    <a:lnTo>
                      <a:pt x="2433" y="22"/>
                    </a:lnTo>
                    <a:lnTo>
                      <a:pt x="2448" y="15"/>
                    </a:lnTo>
                    <a:lnTo>
                      <a:pt x="2463" y="8"/>
                    </a:lnTo>
                    <a:lnTo>
                      <a:pt x="2479" y="4"/>
                    </a:lnTo>
                    <a:lnTo>
                      <a:pt x="2496" y="1"/>
                    </a:lnTo>
                    <a:lnTo>
                      <a:pt x="2511" y="0"/>
                    </a:lnTo>
                    <a:lnTo>
                      <a:pt x="2527" y="0"/>
                    </a:lnTo>
                    <a:lnTo>
                      <a:pt x="2542" y="2"/>
                    </a:lnTo>
                    <a:lnTo>
                      <a:pt x="2558" y="5"/>
                    </a:lnTo>
                    <a:lnTo>
                      <a:pt x="2574" y="10"/>
                    </a:lnTo>
                    <a:lnTo>
                      <a:pt x="2588" y="17"/>
                    </a:lnTo>
                    <a:lnTo>
                      <a:pt x="2602" y="24"/>
                    </a:lnTo>
                    <a:lnTo>
                      <a:pt x="2615" y="33"/>
                    </a:lnTo>
                    <a:lnTo>
                      <a:pt x="2628" y="44"/>
                    </a:lnTo>
                    <a:lnTo>
                      <a:pt x="2639" y="55"/>
                    </a:lnTo>
                    <a:lnTo>
                      <a:pt x="2649" y="69"/>
                    </a:lnTo>
                    <a:lnTo>
                      <a:pt x="2658" y="82"/>
                    </a:lnTo>
                    <a:lnTo>
                      <a:pt x="2666" y="98"/>
                    </a:lnTo>
                    <a:lnTo>
                      <a:pt x="2671" y="113"/>
                    </a:lnTo>
                    <a:lnTo>
                      <a:pt x="2677" y="129"/>
                    </a:lnTo>
                    <a:lnTo>
                      <a:pt x="2679" y="145"/>
                    </a:lnTo>
                    <a:lnTo>
                      <a:pt x="2680" y="160"/>
                    </a:lnTo>
                    <a:lnTo>
                      <a:pt x="2680" y="176"/>
                    </a:lnTo>
                    <a:lnTo>
                      <a:pt x="2678" y="192"/>
                    </a:lnTo>
                    <a:lnTo>
                      <a:pt x="2675" y="207"/>
                    </a:lnTo>
                    <a:lnTo>
                      <a:pt x="2669" y="223"/>
                    </a:lnTo>
                    <a:lnTo>
                      <a:pt x="2663" y="237"/>
                    </a:lnTo>
                    <a:lnTo>
                      <a:pt x="2656" y="251"/>
                    </a:lnTo>
                    <a:lnTo>
                      <a:pt x="2646" y="264"/>
                    </a:lnTo>
                    <a:lnTo>
                      <a:pt x="2636" y="277"/>
                    </a:lnTo>
                    <a:lnTo>
                      <a:pt x="2625" y="288"/>
                    </a:lnTo>
                    <a:lnTo>
                      <a:pt x="2612" y="299"/>
                    </a:lnTo>
                    <a:lnTo>
                      <a:pt x="2598" y="308"/>
                    </a:lnTo>
                    <a:lnTo>
                      <a:pt x="248" y="1659"/>
                    </a:lnTo>
                    <a:lnTo>
                      <a:pt x="237" y="1664"/>
                    </a:lnTo>
                    <a:lnTo>
                      <a:pt x="227" y="1670"/>
                    </a:lnTo>
                    <a:lnTo>
                      <a:pt x="218" y="1673"/>
                    </a:lnTo>
                    <a:lnTo>
                      <a:pt x="207" y="1676"/>
                    </a:lnTo>
                    <a:lnTo>
                      <a:pt x="197" y="1679"/>
                    </a:lnTo>
                    <a:lnTo>
                      <a:pt x="186" y="1680"/>
                    </a:lnTo>
                    <a:lnTo>
                      <a:pt x="176" y="1681"/>
                    </a:lnTo>
                    <a:lnTo>
                      <a:pt x="166" y="1682"/>
                    </a:lnTo>
                    <a:close/>
                  </a:path>
                </a:pathLst>
              </a:custGeom>
              <a:solidFill>
                <a:srgbClr val="EA1B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98" tIns="34299" rIns="68598" bIns="34299"/>
              <a:lstStyle/>
              <a:p>
                <a:endParaRPr lang="fr-FR" sz="1400"/>
              </a:p>
            </p:txBody>
          </p:sp>
          <p:sp>
            <p:nvSpPr>
              <p:cNvPr id="26" name="Freeform 9">
                <a:extLst>
                  <a:ext uri="{FF2B5EF4-FFF2-40B4-BE49-F238E27FC236}">
                    <a16:creationId xmlns:a16="http://schemas.microsoft.com/office/drawing/2014/main" id="{5790FDEA-E742-4BA1-B343-DEA4702F18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25249" y="4286076"/>
                <a:ext cx="2651224" cy="1663940"/>
              </a:xfrm>
              <a:custGeom>
                <a:avLst/>
                <a:gdLst>
                  <a:gd name="T0" fmla="*/ 2147483646 w 2680"/>
                  <a:gd name="T1" fmla="*/ 1646073914 h 1682"/>
                  <a:gd name="T2" fmla="*/ 2147483646 w 2680"/>
                  <a:gd name="T3" fmla="*/ 1644116163 h 1682"/>
                  <a:gd name="T4" fmla="*/ 2147483646 w 2680"/>
                  <a:gd name="T5" fmla="*/ 1640201650 h 1682"/>
                  <a:gd name="T6" fmla="*/ 2147483646 w 2680"/>
                  <a:gd name="T7" fmla="*/ 1634330376 h 1682"/>
                  <a:gd name="T8" fmla="*/ 2147483646 w 2680"/>
                  <a:gd name="T9" fmla="*/ 1623565218 h 1682"/>
                  <a:gd name="T10" fmla="*/ 82205751 w 2680"/>
                  <a:gd name="T11" fmla="*/ 301421445 h 1682"/>
                  <a:gd name="T12" fmla="*/ 54804164 w 2680"/>
                  <a:gd name="T13" fmla="*/ 281848881 h 1682"/>
                  <a:gd name="T14" fmla="*/ 33273850 w 2680"/>
                  <a:gd name="T15" fmla="*/ 258360815 h 1682"/>
                  <a:gd name="T16" fmla="*/ 16636431 w 2680"/>
                  <a:gd name="T17" fmla="*/ 231937606 h 1682"/>
                  <a:gd name="T18" fmla="*/ 6850644 w 2680"/>
                  <a:gd name="T19" fmla="*/ 202578265 h 1682"/>
                  <a:gd name="T20" fmla="*/ 978381 w 2680"/>
                  <a:gd name="T21" fmla="*/ 172240543 h 1682"/>
                  <a:gd name="T22" fmla="*/ 978381 w 2680"/>
                  <a:gd name="T23" fmla="*/ 141902821 h 1682"/>
                  <a:gd name="T24" fmla="*/ 8807406 w 2680"/>
                  <a:gd name="T25" fmla="*/ 110586719 h 1682"/>
                  <a:gd name="T26" fmla="*/ 21530313 w 2680"/>
                  <a:gd name="T27" fmla="*/ 80248997 h 1682"/>
                  <a:gd name="T28" fmla="*/ 31316100 w 2680"/>
                  <a:gd name="T29" fmla="*/ 67526088 h 1682"/>
                  <a:gd name="T30" fmla="*/ 51868032 w 2680"/>
                  <a:gd name="T31" fmla="*/ 43060630 h 1682"/>
                  <a:gd name="T32" fmla="*/ 76333487 w 2680"/>
                  <a:gd name="T33" fmla="*/ 23487077 h 1682"/>
                  <a:gd name="T34" fmla="*/ 105692825 w 2680"/>
                  <a:gd name="T35" fmla="*/ 9786777 h 1682"/>
                  <a:gd name="T36" fmla="*/ 135052163 w 2680"/>
                  <a:gd name="T37" fmla="*/ 1957751 h 1682"/>
                  <a:gd name="T38" fmla="*/ 166369252 w 2680"/>
                  <a:gd name="T39" fmla="*/ 0 h 1682"/>
                  <a:gd name="T40" fmla="*/ 196706971 w 2680"/>
                  <a:gd name="T41" fmla="*/ 3914513 h 1682"/>
                  <a:gd name="T42" fmla="*/ 227044690 w 2680"/>
                  <a:gd name="T43" fmla="*/ 14679670 h 1682"/>
                  <a:gd name="T44" fmla="*/ 2147483646 w 2680"/>
                  <a:gd name="T45" fmla="*/ 1344652469 h 1682"/>
                  <a:gd name="T46" fmla="*/ 2147483646 w 2680"/>
                  <a:gd name="T47" fmla="*/ 1353459876 h 1682"/>
                  <a:gd name="T48" fmla="*/ 2147483646 w 2680"/>
                  <a:gd name="T49" fmla="*/ 1374990191 h 1682"/>
                  <a:gd name="T50" fmla="*/ 2147483646 w 2680"/>
                  <a:gd name="T51" fmla="*/ 1399456638 h 1682"/>
                  <a:gd name="T52" fmla="*/ 2147483646 w 2680"/>
                  <a:gd name="T53" fmla="*/ 1426858228 h 1682"/>
                  <a:gd name="T54" fmla="*/ 2147483646 w 2680"/>
                  <a:gd name="T55" fmla="*/ 1458175320 h 1682"/>
                  <a:gd name="T56" fmla="*/ 2147483646 w 2680"/>
                  <a:gd name="T57" fmla="*/ 1488513042 h 1682"/>
                  <a:gd name="T58" fmla="*/ 2147483646 w 2680"/>
                  <a:gd name="T59" fmla="*/ 1519829144 h 1682"/>
                  <a:gd name="T60" fmla="*/ 2147483646 w 2680"/>
                  <a:gd name="T61" fmla="*/ 1550166866 h 1682"/>
                  <a:gd name="T62" fmla="*/ 2147483646 w 2680"/>
                  <a:gd name="T63" fmla="*/ 1564846536 h 1682"/>
                  <a:gd name="T64" fmla="*/ 2147483646 w 2680"/>
                  <a:gd name="T65" fmla="*/ 1583440720 h 1682"/>
                  <a:gd name="T66" fmla="*/ 2147483646 w 2680"/>
                  <a:gd name="T67" fmla="*/ 1599098771 h 1682"/>
                  <a:gd name="T68" fmla="*/ 2147483646 w 2680"/>
                  <a:gd name="T69" fmla="*/ 1613778441 h 1682"/>
                  <a:gd name="T70" fmla="*/ 2147483646 w 2680"/>
                  <a:gd name="T71" fmla="*/ 1624543599 h 1682"/>
                  <a:gd name="T72" fmla="*/ 2147483646 w 2680"/>
                  <a:gd name="T73" fmla="*/ 1634330376 h 1682"/>
                  <a:gd name="T74" fmla="*/ 2147483646 w 2680"/>
                  <a:gd name="T75" fmla="*/ 1640201650 h 1682"/>
                  <a:gd name="T76" fmla="*/ 2147483646 w 2680"/>
                  <a:gd name="T77" fmla="*/ 1644116163 h 1682"/>
                  <a:gd name="T78" fmla="*/ 2147483646 w 2680"/>
                  <a:gd name="T79" fmla="*/ 1646073914 h 168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680" h="1682">
                    <a:moveTo>
                      <a:pt x="2515" y="1682"/>
                    </a:moveTo>
                    <a:lnTo>
                      <a:pt x="2515" y="1682"/>
                    </a:lnTo>
                    <a:lnTo>
                      <a:pt x="2505" y="1681"/>
                    </a:lnTo>
                    <a:lnTo>
                      <a:pt x="2495" y="1680"/>
                    </a:lnTo>
                    <a:lnTo>
                      <a:pt x="2484" y="1679"/>
                    </a:lnTo>
                    <a:lnTo>
                      <a:pt x="2474" y="1676"/>
                    </a:lnTo>
                    <a:lnTo>
                      <a:pt x="2463" y="1673"/>
                    </a:lnTo>
                    <a:lnTo>
                      <a:pt x="2453" y="1670"/>
                    </a:lnTo>
                    <a:lnTo>
                      <a:pt x="2443" y="1664"/>
                    </a:lnTo>
                    <a:lnTo>
                      <a:pt x="2433" y="1659"/>
                    </a:lnTo>
                    <a:lnTo>
                      <a:pt x="84" y="308"/>
                    </a:lnTo>
                    <a:lnTo>
                      <a:pt x="69" y="299"/>
                    </a:lnTo>
                    <a:lnTo>
                      <a:pt x="56" y="288"/>
                    </a:lnTo>
                    <a:lnTo>
                      <a:pt x="44" y="277"/>
                    </a:lnTo>
                    <a:lnTo>
                      <a:pt x="34" y="264"/>
                    </a:lnTo>
                    <a:lnTo>
                      <a:pt x="25" y="251"/>
                    </a:lnTo>
                    <a:lnTo>
                      <a:pt x="17" y="237"/>
                    </a:lnTo>
                    <a:lnTo>
                      <a:pt x="11" y="223"/>
                    </a:lnTo>
                    <a:lnTo>
                      <a:pt x="7" y="207"/>
                    </a:lnTo>
                    <a:lnTo>
                      <a:pt x="2" y="192"/>
                    </a:lnTo>
                    <a:lnTo>
                      <a:pt x="1" y="176"/>
                    </a:lnTo>
                    <a:lnTo>
                      <a:pt x="0" y="160"/>
                    </a:lnTo>
                    <a:lnTo>
                      <a:pt x="1" y="145"/>
                    </a:lnTo>
                    <a:lnTo>
                      <a:pt x="5" y="129"/>
                    </a:lnTo>
                    <a:lnTo>
                      <a:pt x="9" y="113"/>
                    </a:lnTo>
                    <a:lnTo>
                      <a:pt x="15" y="98"/>
                    </a:lnTo>
                    <a:lnTo>
                      <a:pt x="22" y="82"/>
                    </a:lnTo>
                    <a:lnTo>
                      <a:pt x="32" y="69"/>
                    </a:lnTo>
                    <a:lnTo>
                      <a:pt x="42" y="55"/>
                    </a:lnTo>
                    <a:lnTo>
                      <a:pt x="53" y="44"/>
                    </a:lnTo>
                    <a:lnTo>
                      <a:pt x="66" y="33"/>
                    </a:lnTo>
                    <a:lnTo>
                      <a:pt x="78" y="24"/>
                    </a:lnTo>
                    <a:lnTo>
                      <a:pt x="93" y="17"/>
                    </a:lnTo>
                    <a:lnTo>
                      <a:pt x="108" y="10"/>
                    </a:lnTo>
                    <a:lnTo>
                      <a:pt x="122" y="5"/>
                    </a:lnTo>
                    <a:lnTo>
                      <a:pt x="138" y="2"/>
                    </a:lnTo>
                    <a:lnTo>
                      <a:pt x="153" y="0"/>
                    </a:lnTo>
                    <a:lnTo>
                      <a:pt x="170" y="0"/>
                    </a:lnTo>
                    <a:lnTo>
                      <a:pt x="186" y="1"/>
                    </a:lnTo>
                    <a:lnTo>
                      <a:pt x="201" y="4"/>
                    </a:lnTo>
                    <a:lnTo>
                      <a:pt x="217" y="8"/>
                    </a:lnTo>
                    <a:lnTo>
                      <a:pt x="232" y="15"/>
                    </a:lnTo>
                    <a:lnTo>
                      <a:pt x="248" y="22"/>
                    </a:lnTo>
                    <a:lnTo>
                      <a:pt x="2598" y="1374"/>
                    </a:lnTo>
                    <a:lnTo>
                      <a:pt x="2612" y="1383"/>
                    </a:lnTo>
                    <a:lnTo>
                      <a:pt x="2625" y="1394"/>
                    </a:lnTo>
                    <a:lnTo>
                      <a:pt x="2636" y="1405"/>
                    </a:lnTo>
                    <a:lnTo>
                      <a:pt x="2647" y="1417"/>
                    </a:lnTo>
                    <a:lnTo>
                      <a:pt x="2656" y="1430"/>
                    </a:lnTo>
                    <a:lnTo>
                      <a:pt x="2663" y="1444"/>
                    </a:lnTo>
                    <a:lnTo>
                      <a:pt x="2669" y="1458"/>
                    </a:lnTo>
                    <a:lnTo>
                      <a:pt x="2675" y="1474"/>
                    </a:lnTo>
                    <a:lnTo>
                      <a:pt x="2678" y="1490"/>
                    </a:lnTo>
                    <a:lnTo>
                      <a:pt x="2680" y="1505"/>
                    </a:lnTo>
                    <a:lnTo>
                      <a:pt x="2680" y="1521"/>
                    </a:lnTo>
                    <a:lnTo>
                      <a:pt x="2679" y="1536"/>
                    </a:lnTo>
                    <a:lnTo>
                      <a:pt x="2677" y="1553"/>
                    </a:lnTo>
                    <a:lnTo>
                      <a:pt x="2672" y="1569"/>
                    </a:lnTo>
                    <a:lnTo>
                      <a:pt x="2666" y="1584"/>
                    </a:lnTo>
                    <a:lnTo>
                      <a:pt x="2658" y="1599"/>
                    </a:lnTo>
                    <a:lnTo>
                      <a:pt x="2652" y="1608"/>
                    </a:lnTo>
                    <a:lnTo>
                      <a:pt x="2646" y="1618"/>
                    </a:lnTo>
                    <a:lnTo>
                      <a:pt x="2638" y="1626"/>
                    </a:lnTo>
                    <a:lnTo>
                      <a:pt x="2631" y="1634"/>
                    </a:lnTo>
                    <a:lnTo>
                      <a:pt x="2623" y="1641"/>
                    </a:lnTo>
                    <a:lnTo>
                      <a:pt x="2614" y="1649"/>
                    </a:lnTo>
                    <a:lnTo>
                      <a:pt x="2606" y="1655"/>
                    </a:lnTo>
                    <a:lnTo>
                      <a:pt x="2597" y="1660"/>
                    </a:lnTo>
                    <a:lnTo>
                      <a:pt x="2587" y="1665"/>
                    </a:lnTo>
                    <a:lnTo>
                      <a:pt x="2578" y="1670"/>
                    </a:lnTo>
                    <a:lnTo>
                      <a:pt x="2567" y="1673"/>
                    </a:lnTo>
                    <a:lnTo>
                      <a:pt x="2557" y="1676"/>
                    </a:lnTo>
                    <a:lnTo>
                      <a:pt x="2547" y="1679"/>
                    </a:lnTo>
                    <a:lnTo>
                      <a:pt x="2536" y="1680"/>
                    </a:lnTo>
                    <a:lnTo>
                      <a:pt x="2526" y="1681"/>
                    </a:lnTo>
                    <a:lnTo>
                      <a:pt x="2515" y="1682"/>
                    </a:lnTo>
                    <a:close/>
                  </a:path>
                </a:pathLst>
              </a:custGeom>
              <a:solidFill>
                <a:srgbClr val="C542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98" tIns="34299" rIns="68598" bIns="34299"/>
              <a:lstStyle/>
              <a:p>
                <a:endParaRPr lang="fr-FR" sz="1400"/>
              </a:p>
            </p:txBody>
          </p:sp>
          <p:sp>
            <p:nvSpPr>
              <p:cNvPr id="27" name="Freeform 6">
                <a:extLst>
                  <a:ext uri="{FF2B5EF4-FFF2-40B4-BE49-F238E27FC236}">
                    <a16:creationId xmlns:a16="http://schemas.microsoft.com/office/drawing/2014/main" id="{3553891C-121F-4A2E-A421-5B27DA2021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6024" y="1676400"/>
                <a:ext cx="326457" cy="2958886"/>
              </a:xfrm>
              <a:custGeom>
                <a:avLst/>
                <a:gdLst>
                  <a:gd name="T0" fmla="*/ 161476514 w 330"/>
                  <a:gd name="T1" fmla="*/ 2147483646 h 2991"/>
                  <a:gd name="T2" fmla="*/ 128202632 w 330"/>
                  <a:gd name="T3" fmla="*/ 2147483646 h 2991"/>
                  <a:gd name="T4" fmla="*/ 98843265 w 330"/>
                  <a:gd name="T5" fmla="*/ 2147483646 h 2991"/>
                  <a:gd name="T6" fmla="*/ 71440663 w 330"/>
                  <a:gd name="T7" fmla="*/ 2147483646 h 2991"/>
                  <a:gd name="T8" fmla="*/ 46975184 w 330"/>
                  <a:gd name="T9" fmla="*/ 2147483646 h 2991"/>
                  <a:gd name="T10" fmla="*/ 27401613 w 330"/>
                  <a:gd name="T11" fmla="*/ 2147483646 h 2991"/>
                  <a:gd name="T12" fmla="*/ 12721930 w 330"/>
                  <a:gd name="T13" fmla="*/ 2147483646 h 2991"/>
                  <a:gd name="T14" fmla="*/ 2936134 w 330"/>
                  <a:gd name="T15" fmla="*/ 2147483646 h 2991"/>
                  <a:gd name="T16" fmla="*/ 0 w 330"/>
                  <a:gd name="T17" fmla="*/ 2147483646 h 2991"/>
                  <a:gd name="T18" fmla="*/ 0 w 330"/>
                  <a:gd name="T19" fmla="*/ 160497060 h 2991"/>
                  <a:gd name="T20" fmla="*/ 2936134 w 330"/>
                  <a:gd name="T21" fmla="*/ 128201576 h 2991"/>
                  <a:gd name="T22" fmla="*/ 12721930 w 330"/>
                  <a:gd name="T23" fmla="*/ 98843214 h 2991"/>
                  <a:gd name="T24" fmla="*/ 27401613 w 330"/>
                  <a:gd name="T25" fmla="*/ 71440626 h 2991"/>
                  <a:gd name="T26" fmla="*/ 46975184 w 330"/>
                  <a:gd name="T27" fmla="*/ 46975159 h 2991"/>
                  <a:gd name="T28" fmla="*/ 71440663 w 330"/>
                  <a:gd name="T29" fmla="*/ 27401599 h 2991"/>
                  <a:gd name="T30" fmla="*/ 98843265 w 330"/>
                  <a:gd name="T31" fmla="*/ 11743543 h 2991"/>
                  <a:gd name="T32" fmla="*/ 128202632 w 330"/>
                  <a:gd name="T33" fmla="*/ 2936133 h 2991"/>
                  <a:gd name="T34" fmla="*/ 161476514 w 330"/>
                  <a:gd name="T35" fmla="*/ 0 h 2991"/>
                  <a:gd name="T36" fmla="*/ 177134579 w 330"/>
                  <a:gd name="T37" fmla="*/ 978381 h 2991"/>
                  <a:gd name="T38" fmla="*/ 208450709 w 330"/>
                  <a:gd name="T39" fmla="*/ 6850647 h 2991"/>
                  <a:gd name="T40" fmla="*/ 238788457 w 330"/>
                  <a:gd name="T41" fmla="*/ 19572571 h 2991"/>
                  <a:gd name="T42" fmla="*/ 264233307 w 330"/>
                  <a:gd name="T43" fmla="*/ 36209998 h 2991"/>
                  <a:gd name="T44" fmla="*/ 284785259 w 330"/>
                  <a:gd name="T45" fmla="*/ 57740321 h 2991"/>
                  <a:gd name="T46" fmla="*/ 303379458 w 330"/>
                  <a:gd name="T47" fmla="*/ 84163539 h 2991"/>
                  <a:gd name="T48" fmla="*/ 316101388 w 330"/>
                  <a:gd name="T49" fmla="*/ 112543519 h 2991"/>
                  <a:gd name="T50" fmla="*/ 321973657 w 330"/>
                  <a:gd name="T51" fmla="*/ 144839003 h 2991"/>
                  <a:gd name="T52" fmla="*/ 322952039 w 330"/>
                  <a:gd name="T53" fmla="*/ 2147483646 h 2991"/>
                  <a:gd name="T54" fmla="*/ 321973657 w 330"/>
                  <a:gd name="T55" fmla="*/ 2147483646 h 2991"/>
                  <a:gd name="T56" fmla="*/ 316101388 w 330"/>
                  <a:gd name="T57" fmla="*/ 2147483646 h 2991"/>
                  <a:gd name="T58" fmla="*/ 303379458 w 330"/>
                  <a:gd name="T59" fmla="*/ 2147483646 h 2991"/>
                  <a:gd name="T60" fmla="*/ 284785259 w 330"/>
                  <a:gd name="T61" fmla="*/ 2147483646 h 2991"/>
                  <a:gd name="T62" fmla="*/ 264233307 w 330"/>
                  <a:gd name="T63" fmla="*/ 2147483646 h 2991"/>
                  <a:gd name="T64" fmla="*/ 238788457 w 330"/>
                  <a:gd name="T65" fmla="*/ 2147483646 h 2991"/>
                  <a:gd name="T66" fmla="*/ 208450709 w 330"/>
                  <a:gd name="T67" fmla="*/ 2147483646 h 2991"/>
                  <a:gd name="T68" fmla="*/ 177134579 w 330"/>
                  <a:gd name="T69" fmla="*/ 2147483646 h 2991"/>
                  <a:gd name="T70" fmla="*/ 161476514 w 330"/>
                  <a:gd name="T71" fmla="*/ 2147483646 h 299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330" h="2991">
                    <a:moveTo>
                      <a:pt x="165" y="2991"/>
                    </a:moveTo>
                    <a:lnTo>
                      <a:pt x="165" y="2991"/>
                    </a:lnTo>
                    <a:lnTo>
                      <a:pt x="148" y="2990"/>
                    </a:lnTo>
                    <a:lnTo>
                      <a:pt x="131" y="2987"/>
                    </a:lnTo>
                    <a:lnTo>
                      <a:pt x="116" y="2983"/>
                    </a:lnTo>
                    <a:lnTo>
                      <a:pt x="101" y="2978"/>
                    </a:lnTo>
                    <a:lnTo>
                      <a:pt x="87" y="2971"/>
                    </a:lnTo>
                    <a:lnTo>
                      <a:pt x="73" y="2963"/>
                    </a:lnTo>
                    <a:lnTo>
                      <a:pt x="60" y="2953"/>
                    </a:lnTo>
                    <a:lnTo>
                      <a:pt x="48" y="2943"/>
                    </a:lnTo>
                    <a:lnTo>
                      <a:pt x="38" y="2931"/>
                    </a:lnTo>
                    <a:lnTo>
                      <a:pt x="28" y="2918"/>
                    </a:lnTo>
                    <a:lnTo>
                      <a:pt x="20" y="2904"/>
                    </a:lnTo>
                    <a:lnTo>
                      <a:pt x="13" y="2891"/>
                    </a:lnTo>
                    <a:lnTo>
                      <a:pt x="8" y="2875"/>
                    </a:lnTo>
                    <a:lnTo>
                      <a:pt x="3" y="2860"/>
                    </a:lnTo>
                    <a:lnTo>
                      <a:pt x="1" y="2843"/>
                    </a:lnTo>
                    <a:lnTo>
                      <a:pt x="0" y="2826"/>
                    </a:lnTo>
                    <a:lnTo>
                      <a:pt x="0" y="164"/>
                    </a:lnTo>
                    <a:lnTo>
                      <a:pt x="1" y="148"/>
                    </a:lnTo>
                    <a:lnTo>
                      <a:pt x="3" y="131"/>
                    </a:lnTo>
                    <a:lnTo>
                      <a:pt x="8" y="115"/>
                    </a:lnTo>
                    <a:lnTo>
                      <a:pt x="13" y="101"/>
                    </a:lnTo>
                    <a:lnTo>
                      <a:pt x="20" y="86"/>
                    </a:lnTo>
                    <a:lnTo>
                      <a:pt x="28" y="73"/>
                    </a:lnTo>
                    <a:lnTo>
                      <a:pt x="38" y="59"/>
                    </a:lnTo>
                    <a:lnTo>
                      <a:pt x="48" y="48"/>
                    </a:lnTo>
                    <a:lnTo>
                      <a:pt x="60" y="37"/>
                    </a:lnTo>
                    <a:lnTo>
                      <a:pt x="73" y="28"/>
                    </a:lnTo>
                    <a:lnTo>
                      <a:pt x="87" y="20"/>
                    </a:lnTo>
                    <a:lnTo>
                      <a:pt x="101" y="12"/>
                    </a:lnTo>
                    <a:lnTo>
                      <a:pt x="116" y="7"/>
                    </a:lnTo>
                    <a:lnTo>
                      <a:pt x="131" y="3"/>
                    </a:lnTo>
                    <a:lnTo>
                      <a:pt x="148" y="1"/>
                    </a:lnTo>
                    <a:lnTo>
                      <a:pt x="165" y="0"/>
                    </a:lnTo>
                    <a:lnTo>
                      <a:pt x="181" y="1"/>
                    </a:lnTo>
                    <a:lnTo>
                      <a:pt x="198" y="3"/>
                    </a:lnTo>
                    <a:lnTo>
                      <a:pt x="213" y="7"/>
                    </a:lnTo>
                    <a:lnTo>
                      <a:pt x="229" y="12"/>
                    </a:lnTo>
                    <a:lnTo>
                      <a:pt x="244" y="20"/>
                    </a:lnTo>
                    <a:lnTo>
                      <a:pt x="257" y="28"/>
                    </a:lnTo>
                    <a:lnTo>
                      <a:pt x="270" y="37"/>
                    </a:lnTo>
                    <a:lnTo>
                      <a:pt x="281" y="48"/>
                    </a:lnTo>
                    <a:lnTo>
                      <a:pt x="291" y="59"/>
                    </a:lnTo>
                    <a:lnTo>
                      <a:pt x="302" y="73"/>
                    </a:lnTo>
                    <a:lnTo>
                      <a:pt x="310" y="86"/>
                    </a:lnTo>
                    <a:lnTo>
                      <a:pt x="316" y="101"/>
                    </a:lnTo>
                    <a:lnTo>
                      <a:pt x="323" y="115"/>
                    </a:lnTo>
                    <a:lnTo>
                      <a:pt x="326" y="131"/>
                    </a:lnTo>
                    <a:lnTo>
                      <a:pt x="329" y="148"/>
                    </a:lnTo>
                    <a:lnTo>
                      <a:pt x="330" y="164"/>
                    </a:lnTo>
                    <a:lnTo>
                      <a:pt x="330" y="2826"/>
                    </a:lnTo>
                    <a:lnTo>
                      <a:pt x="329" y="2843"/>
                    </a:lnTo>
                    <a:lnTo>
                      <a:pt x="326" y="2860"/>
                    </a:lnTo>
                    <a:lnTo>
                      <a:pt x="323" y="2875"/>
                    </a:lnTo>
                    <a:lnTo>
                      <a:pt x="316" y="2891"/>
                    </a:lnTo>
                    <a:lnTo>
                      <a:pt x="310" y="2904"/>
                    </a:lnTo>
                    <a:lnTo>
                      <a:pt x="302" y="2918"/>
                    </a:lnTo>
                    <a:lnTo>
                      <a:pt x="291" y="2931"/>
                    </a:lnTo>
                    <a:lnTo>
                      <a:pt x="281" y="2943"/>
                    </a:lnTo>
                    <a:lnTo>
                      <a:pt x="270" y="2953"/>
                    </a:lnTo>
                    <a:lnTo>
                      <a:pt x="257" y="2963"/>
                    </a:lnTo>
                    <a:lnTo>
                      <a:pt x="244" y="2971"/>
                    </a:lnTo>
                    <a:lnTo>
                      <a:pt x="229" y="2978"/>
                    </a:lnTo>
                    <a:lnTo>
                      <a:pt x="213" y="2983"/>
                    </a:lnTo>
                    <a:lnTo>
                      <a:pt x="198" y="2987"/>
                    </a:lnTo>
                    <a:lnTo>
                      <a:pt x="181" y="2990"/>
                    </a:lnTo>
                    <a:lnTo>
                      <a:pt x="165" y="2991"/>
                    </a:lnTo>
                    <a:close/>
                  </a:path>
                </a:pathLst>
              </a:custGeom>
              <a:solidFill>
                <a:srgbClr val="16AC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98" tIns="34299" rIns="68598" bIns="34299"/>
              <a:lstStyle/>
              <a:p>
                <a:endParaRPr lang="fr-FR" sz="1400"/>
              </a:p>
            </p:txBody>
          </p:sp>
          <p:sp>
            <p:nvSpPr>
              <p:cNvPr id="28" name="Freeform 7">
                <a:extLst>
                  <a:ext uri="{FF2B5EF4-FFF2-40B4-BE49-F238E27FC236}">
                    <a16:creationId xmlns:a16="http://schemas.microsoft.com/office/drawing/2014/main" id="{D954B700-975B-48A3-A907-2AF9DB54D1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1601" y="2984206"/>
                <a:ext cx="2659138" cy="1683726"/>
              </a:xfrm>
              <a:custGeom>
                <a:avLst/>
                <a:gdLst>
                  <a:gd name="T0" fmla="*/ 2147483646 w 2688"/>
                  <a:gd name="T1" fmla="*/ 1665648204 h 1702"/>
                  <a:gd name="T2" fmla="*/ 2147483646 w 2688"/>
                  <a:gd name="T3" fmla="*/ 1664669823 h 1702"/>
                  <a:gd name="T4" fmla="*/ 2147483646 w 2688"/>
                  <a:gd name="T5" fmla="*/ 1660755308 h 1702"/>
                  <a:gd name="T6" fmla="*/ 2147483646 w 2688"/>
                  <a:gd name="T7" fmla="*/ 1652926279 h 1702"/>
                  <a:gd name="T8" fmla="*/ 2147483646 w 2688"/>
                  <a:gd name="T9" fmla="*/ 1644117879 h 1702"/>
                  <a:gd name="T10" fmla="*/ 80248986 w 2688"/>
                  <a:gd name="T11" fmla="*/ 301421578 h 1702"/>
                  <a:gd name="T12" fmla="*/ 53824791 w 2688"/>
                  <a:gd name="T13" fmla="*/ 281849005 h 1702"/>
                  <a:gd name="T14" fmla="*/ 32295468 w 2688"/>
                  <a:gd name="T15" fmla="*/ 258360929 h 1702"/>
                  <a:gd name="T16" fmla="*/ 16636430 w 2688"/>
                  <a:gd name="T17" fmla="*/ 231937708 h 1702"/>
                  <a:gd name="T18" fmla="*/ 4892893 w 2688"/>
                  <a:gd name="T19" fmla="*/ 202578354 h 1702"/>
                  <a:gd name="T20" fmla="*/ 978381 w 2688"/>
                  <a:gd name="T21" fmla="*/ 172240619 h 1702"/>
                  <a:gd name="T22" fmla="*/ 978381 w 2688"/>
                  <a:gd name="T23" fmla="*/ 141902884 h 1702"/>
                  <a:gd name="T24" fmla="*/ 7829025 w 2688"/>
                  <a:gd name="T25" fmla="*/ 109607397 h 1702"/>
                  <a:gd name="T26" fmla="*/ 22508693 w 2688"/>
                  <a:gd name="T27" fmla="*/ 80249032 h 1702"/>
                  <a:gd name="T28" fmla="*/ 31316098 w 2688"/>
                  <a:gd name="T29" fmla="*/ 67526118 h 1702"/>
                  <a:gd name="T30" fmla="*/ 52846411 w 2688"/>
                  <a:gd name="T31" fmla="*/ 43060649 h 1702"/>
                  <a:gd name="T32" fmla="*/ 77312855 w 2688"/>
                  <a:gd name="T33" fmla="*/ 24466458 h 1702"/>
                  <a:gd name="T34" fmla="*/ 105692821 w 2688"/>
                  <a:gd name="T35" fmla="*/ 10765162 h 1702"/>
                  <a:gd name="T36" fmla="*/ 135052158 w 2688"/>
                  <a:gd name="T37" fmla="*/ 1957752 h 1702"/>
                  <a:gd name="T38" fmla="*/ 165389876 w 2688"/>
                  <a:gd name="T39" fmla="*/ 0 h 1702"/>
                  <a:gd name="T40" fmla="*/ 197685344 w 2688"/>
                  <a:gd name="T41" fmla="*/ 3914515 h 1702"/>
                  <a:gd name="T42" fmla="*/ 228023062 w 2688"/>
                  <a:gd name="T43" fmla="*/ 14679677 h 1702"/>
                  <a:gd name="T44" fmla="*/ 2147483646 w 2688"/>
                  <a:gd name="T45" fmla="*/ 1365205007 h 1702"/>
                  <a:gd name="T46" fmla="*/ 2147483646 w 2688"/>
                  <a:gd name="T47" fmla="*/ 1374013407 h 1702"/>
                  <a:gd name="T48" fmla="*/ 2147483646 w 2688"/>
                  <a:gd name="T49" fmla="*/ 1395542742 h 1702"/>
                  <a:gd name="T50" fmla="*/ 2147483646 w 2688"/>
                  <a:gd name="T51" fmla="*/ 1420009200 h 1702"/>
                  <a:gd name="T52" fmla="*/ 2147483646 w 2688"/>
                  <a:gd name="T53" fmla="*/ 1448390173 h 1702"/>
                  <a:gd name="T54" fmla="*/ 2147483646 w 2688"/>
                  <a:gd name="T55" fmla="*/ 1477748537 h 1702"/>
                  <a:gd name="T56" fmla="*/ 2147483646 w 2688"/>
                  <a:gd name="T57" fmla="*/ 1509065643 h 1702"/>
                  <a:gd name="T58" fmla="*/ 2147483646 w 2688"/>
                  <a:gd name="T59" fmla="*/ 1540381759 h 1702"/>
                  <a:gd name="T60" fmla="*/ 2147483646 w 2688"/>
                  <a:gd name="T61" fmla="*/ 1570719495 h 1702"/>
                  <a:gd name="T62" fmla="*/ 2147483646 w 2688"/>
                  <a:gd name="T63" fmla="*/ 1585399172 h 1702"/>
                  <a:gd name="T64" fmla="*/ 2147483646 w 2688"/>
                  <a:gd name="T65" fmla="*/ 1603014982 h 1702"/>
                  <a:gd name="T66" fmla="*/ 2147483646 w 2688"/>
                  <a:gd name="T67" fmla="*/ 1619652411 h 1702"/>
                  <a:gd name="T68" fmla="*/ 2147483646 w 2688"/>
                  <a:gd name="T69" fmla="*/ 1633352717 h 1702"/>
                  <a:gd name="T70" fmla="*/ 2147483646 w 2688"/>
                  <a:gd name="T71" fmla="*/ 1645096261 h 1702"/>
                  <a:gd name="T72" fmla="*/ 2147483646 w 2688"/>
                  <a:gd name="T73" fmla="*/ 1652926279 h 1702"/>
                  <a:gd name="T74" fmla="*/ 2147483646 w 2688"/>
                  <a:gd name="T75" fmla="*/ 1660755308 h 1702"/>
                  <a:gd name="T76" fmla="*/ 2147483646 w 2688"/>
                  <a:gd name="T77" fmla="*/ 1664669823 h 1702"/>
                  <a:gd name="T78" fmla="*/ 2147483646 w 2688"/>
                  <a:gd name="T79" fmla="*/ 1665648204 h 170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688" h="1702">
                    <a:moveTo>
                      <a:pt x="2522" y="1702"/>
                    </a:moveTo>
                    <a:lnTo>
                      <a:pt x="2522" y="1702"/>
                    </a:lnTo>
                    <a:lnTo>
                      <a:pt x="2512" y="1702"/>
                    </a:lnTo>
                    <a:lnTo>
                      <a:pt x="2501" y="1701"/>
                    </a:lnTo>
                    <a:lnTo>
                      <a:pt x="2491" y="1699"/>
                    </a:lnTo>
                    <a:lnTo>
                      <a:pt x="2481" y="1697"/>
                    </a:lnTo>
                    <a:lnTo>
                      <a:pt x="2470" y="1694"/>
                    </a:lnTo>
                    <a:lnTo>
                      <a:pt x="2460" y="1689"/>
                    </a:lnTo>
                    <a:lnTo>
                      <a:pt x="2449" y="1685"/>
                    </a:lnTo>
                    <a:lnTo>
                      <a:pt x="2440" y="1680"/>
                    </a:lnTo>
                    <a:lnTo>
                      <a:pt x="82" y="308"/>
                    </a:lnTo>
                    <a:lnTo>
                      <a:pt x="67" y="299"/>
                    </a:lnTo>
                    <a:lnTo>
                      <a:pt x="55" y="288"/>
                    </a:lnTo>
                    <a:lnTo>
                      <a:pt x="44" y="277"/>
                    </a:lnTo>
                    <a:lnTo>
                      <a:pt x="33" y="264"/>
                    </a:lnTo>
                    <a:lnTo>
                      <a:pt x="24" y="251"/>
                    </a:lnTo>
                    <a:lnTo>
                      <a:pt x="17" y="237"/>
                    </a:lnTo>
                    <a:lnTo>
                      <a:pt x="10" y="223"/>
                    </a:lnTo>
                    <a:lnTo>
                      <a:pt x="5" y="207"/>
                    </a:lnTo>
                    <a:lnTo>
                      <a:pt x="2" y="192"/>
                    </a:lnTo>
                    <a:lnTo>
                      <a:pt x="1" y="176"/>
                    </a:lnTo>
                    <a:lnTo>
                      <a:pt x="0" y="160"/>
                    </a:lnTo>
                    <a:lnTo>
                      <a:pt x="1" y="145"/>
                    </a:lnTo>
                    <a:lnTo>
                      <a:pt x="4" y="128"/>
                    </a:lnTo>
                    <a:lnTo>
                      <a:pt x="8" y="112"/>
                    </a:lnTo>
                    <a:lnTo>
                      <a:pt x="14" y="98"/>
                    </a:lnTo>
                    <a:lnTo>
                      <a:pt x="23" y="82"/>
                    </a:lnTo>
                    <a:lnTo>
                      <a:pt x="32" y="69"/>
                    </a:lnTo>
                    <a:lnTo>
                      <a:pt x="43" y="55"/>
                    </a:lnTo>
                    <a:lnTo>
                      <a:pt x="54" y="44"/>
                    </a:lnTo>
                    <a:lnTo>
                      <a:pt x="65" y="33"/>
                    </a:lnTo>
                    <a:lnTo>
                      <a:pt x="79" y="25"/>
                    </a:lnTo>
                    <a:lnTo>
                      <a:pt x="93" y="17"/>
                    </a:lnTo>
                    <a:lnTo>
                      <a:pt x="108" y="11"/>
                    </a:lnTo>
                    <a:lnTo>
                      <a:pt x="123" y="6"/>
                    </a:lnTo>
                    <a:lnTo>
                      <a:pt x="138" y="2"/>
                    </a:lnTo>
                    <a:lnTo>
                      <a:pt x="154" y="1"/>
                    </a:lnTo>
                    <a:lnTo>
                      <a:pt x="169" y="0"/>
                    </a:lnTo>
                    <a:lnTo>
                      <a:pt x="186" y="2"/>
                    </a:lnTo>
                    <a:lnTo>
                      <a:pt x="202" y="4"/>
                    </a:lnTo>
                    <a:lnTo>
                      <a:pt x="217" y="9"/>
                    </a:lnTo>
                    <a:lnTo>
                      <a:pt x="233" y="15"/>
                    </a:lnTo>
                    <a:lnTo>
                      <a:pt x="247" y="23"/>
                    </a:lnTo>
                    <a:lnTo>
                      <a:pt x="2605" y="1395"/>
                    </a:lnTo>
                    <a:lnTo>
                      <a:pt x="2620" y="1404"/>
                    </a:lnTo>
                    <a:lnTo>
                      <a:pt x="2632" y="1415"/>
                    </a:lnTo>
                    <a:lnTo>
                      <a:pt x="2644" y="1426"/>
                    </a:lnTo>
                    <a:lnTo>
                      <a:pt x="2654" y="1439"/>
                    </a:lnTo>
                    <a:lnTo>
                      <a:pt x="2664" y="1451"/>
                    </a:lnTo>
                    <a:lnTo>
                      <a:pt x="2671" y="1466"/>
                    </a:lnTo>
                    <a:lnTo>
                      <a:pt x="2677" y="1480"/>
                    </a:lnTo>
                    <a:lnTo>
                      <a:pt x="2682" y="1495"/>
                    </a:lnTo>
                    <a:lnTo>
                      <a:pt x="2686" y="1510"/>
                    </a:lnTo>
                    <a:lnTo>
                      <a:pt x="2688" y="1526"/>
                    </a:lnTo>
                    <a:lnTo>
                      <a:pt x="2688" y="1542"/>
                    </a:lnTo>
                    <a:lnTo>
                      <a:pt x="2687" y="1558"/>
                    </a:lnTo>
                    <a:lnTo>
                      <a:pt x="2683" y="1574"/>
                    </a:lnTo>
                    <a:lnTo>
                      <a:pt x="2679" y="1590"/>
                    </a:lnTo>
                    <a:lnTo>
                      <a:pt x="2673" y="1605"/>
                    </a:lnTo>
                    <a:lnTo>
                      <a:pt x="2666" y="1620"/>
                    </a:lnTo>
                    <a:lnTo>
                      <a:pt x="2660" y="1630"/>
                    </a:lnTo>
                    <a:lnTo>
                      <a:pt x="2652" y="1638"/>
                    </a:lnTo>
                    <a:lnTo>
                      <a:pt x="2646" y="1647"/>
                    </a:lnTo>
                    <a:lnTo>
                      <a:pt x="2638" y="1655"/>
                    </a:lnTo>
                    <a:lnTo>
                      <a:pt x="2630" y="1662"/>
                    </a:lnTo>
                    <a:lnTo>
                      <a:pt x="2622" y="1669"/>
                    </a:lnTo>
                    <a:lnTo>
                      <a:pt x="2613" y="1675"/>
                    </a:lnTo>
                    <a:lnTo>
                      <a:pt x="2603" y="1681"/>
                    </a:lnTo>
                    <a:lnTo>
                      <a:pt x="2594" y="1685"/>
                    </a:lnTo>
                    <a:lnTo>
                      <a:pt x="2585" y="1689"/>
                    </a:lnTo>
                    <a:lnTo>
                      <a:pt x="2575" y="1694"/>
                    </a:lnTo>
                    <a:lnTo>
                      <a:pt x="2565" y="1697"/>
                    </a:lnTo>
                    <a:lnTo>
                      <a:pt x="2554" y="1699"/>
                    </a:lnTo>
                    <a:lnTo>
                      <a:pt x="2544" y="1701"/>
                    </a:lnTo>
                    <a:lnTo>
                      <a:pt x="2534" y="1702"/>
                    </a:lnTo>
                    <a:lnTo>
                      <a:pt x="2522" y="1702"/>
                    </a:lnTo>
                    <a:close/>
                  </a:path>
                </a:pathLst>
              </a:custGeom>
              <a:solidFill>
                <a:srgbClr val="CFC30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98" tIns="34299" rIns="68598" bIns="34299"/>
              <a:lstStyle/>
              <a:p>
                <a:endParaRPr lang="fr-FR" sz="1400"/>
              </a:p>
            </p:txBody>
          </p:sp>
          <p:sp>
            <p:nvSpPr>
              <p:cNvPr id="29" name="Freeform 8">
                <a:extLst>
                  <a:ext uri="{FF2B5EF4-FFF2-40B4-BE49-F238E27FC236}">
                    <a16:creationId xmlns:a16="http://schemas.microsoft.com/office/drawing/2014/main" id="{4E2C30A2-7E05-4BCA-A1BE-808A6FD2FD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5251" y="2031546"/>
                <a:ext cx="1681747" cy="2660128"/>
              </a:xfrm>
              <a:custGeom>
                <a:avLst/>
                <a:gdLst>
                  <a:gd name="T0" fmla="*/ 1501235202 w 1700"/>
                  <a:gd name="T1" fmla="*/ 2147483646 h 2689"/>
                  <a:gd name="T2" fmla="*/ 1480684254 w 1700"/>
                  <a:gd name="T3" fmla="*/ 2147483646 h 2689"/>
                  <a:gd name="T4" fmla="*/ 1461111686 w 1700"/>
                  <a:gd name="T5" fmla="*/ 2147483646 h 2689"/>
                  <a:gd name="T6" fmla="*/ 1441538130 w 1700"/>
                  <a:gd name="T7" fmla="*/ 2147483646 h 2689"/>
                  <a:gd name="T8" fmla="*/ 1421965562 w 1700"/>
                  <a:gd name="T9" fmla="*/ 2147483646 h 2689"/>
                  <a:gd name="T10" fmla="*/ 1404349757 w 1700"/>
                  <a:gd name="T11" fmla="*/ 2147483646 h 2689"/>
                  <a:gd name="T12" fmla="*/ 1389670084 w 1700"/>
                  <a:gd name="T13" fmla="*/ 2147483646 h 2689"/>
                  <a:gd name="T14" fmla="*/ 1374012031 w 1700"/>
                  <a:gd name="T15" fmla="*/ 2147483646 h 2689"/>
                  <a:gd name="T16" fmla="*/ 1362268490 w 1700"/>
                  <a:gd name="T17" fmla="*/ 2147483646 h 2689"/>
                  <a:gd name="T18" fmla="*/ 21530319 w 1700"/>
                  <a:gd name="T19" fmla="*/ 241724417 h 2689"/>
                  <a:gd name="T20" fmla="*/ 7829027 w 1700"/>
                  <a:gd name="T21" fmla="*/ 212365072 h 2689"/>
                  <a:gd name="T22" fmla="*/ 978381 w 1700"/>
                  <a:gd name="T23" fmla="*/ 182027346 h 2689"/>
                  <a:gd name="T24" fmla="*/ 0 w 1700"/>
                  <a:gd name="T25" fmla="*/ 150710249 h 2689"/>
                  <a:gd name="T26" fmla="*/ 4892895 w 1700"/>
                  <a:gd name="T27" fmla="*/ 120372523 h 2689"/>
                  <a:gd name="T28" fmla="*/ 15658054 w 1700"/>
                  <a:gd name="T29" fmla="*/ 91013178 h 2689"/>
                  <a:gd name="T30" fmla="*/ 31316108 w 1700"/>
                  <a:gd name="T31" fmla="*/ 64589966 h 2689"/>
                  <a:gd name="T32" fmla="*/ 52846426 w 1700"/>
                  <a:gd name="T33" fmla="*/ 42081266 h 2689"/>
                  <a:gd name="T34" fmla="*/ 79269639 w 1700"/>
                  <a:gd name="T35" fmla="*/ 22508699 h 2689"/>
                  <a:gd name="T36" fmla="*/ 94928683 w 1700"/>
                  <a:gd name="T37" fmla="*/ 13701291 h 2689"/>
                  <a:gd name="T38" fmla="*/ 125266409 w 1700"/>
                  <a:gd name="T39" fmla="*/ 3914513 h 2689"/>
                  <a:gd name="T40" fmla="*/ 155604136 w 1700"/>
                  <a:gd name="T41" fmla="*/ 0 h 2689"/>
                  <a:gd name="T42" fmla="*/ 186920243 w 1700"/>
                  <a:gd name="T43" fmla="*/ 1957751 h 2689"/>
                  <a:gd name="T44" fmla="*/ 217257970 w 1700"/>
                  <a:gd name="T45" fmla="*/ 9786778 h 2689"/>
                  <a:gd name="T46" fmla="*/ 244660554 w 1700"/>
                  <a:gd name="T47" fmla="*/ 24466451 h 2689"/>
                  <a:gd name="T48" fmla="*/ 270105386 w 1700"/>
                  <a:gd name="T49" fmla="*/ 43060637 h 2689"/>
                  <a:gd name="T50" fmla="*/ 291634715 w 1700"/>
                  <a:gd name="T51" fmla="*/ 67526098 h 2689"/>
                  <a:gd name="T52" fmla="*/ 1641181284 w 1700"/>
                  <a:gd name="T53" fmla="*/ 2147483646 h 2689"/>
                  <a:gd name="T54" fmla="*/ 1649010311 w 1700"/>
                  <a:gd name="T55" fmla="*/ 2147483646 h 2689"/>
                  <a:gd name="T56" fmla="*/ 1659775470 w 1700"/>
                  <a:gd name="T57" fmla="*/ 2147483646 h 2689"/>
                  <a:gd name="T58" fmla="*/ 1663689984 w 1700"/>
                  <a:gd name="T59" fmla="*/ 2147483646 h 2689"/>
                  <a:gd name="T60" fmla="*/ 1661732232 w 1700"/>
                  <a:gd name="T61" fmla="*/ 2147483646 h 2689"/>
                  <a:gd name="T62" fmla="*/ 1652924824 w 1700"/>
                  <a:gd name="T63" fmla="*/ 2147483646 h 2689"/>
                  <a:gd name="T64" fmla="*/ 1640202903 w 1700"/>
                  <a:gd name="T65" fmla="*/ 2147483646 h 2689"/>
                  <a:gd name="T66" fmla="*/ 1620629346 w 1700"/>
                  <a:gd name="T67" fmla="*/ 2147483646 h 2689"/>
                  <a:gd name="T68" fmla="*/ 1596163884 w 1700"/>
                  <a:gd name="T69" fmla="*/ 2147483646 h 2689"/>
                  <a:gd name="T70" fmla="*/ 1583440974 w 1700"/>
                  <a:gd name="T71" fmla="*/ 2147483646 h 2689"/>
                  <a:gd name="T72" fmla="*/ 1563868406 w 1700"/>
                  <a:gd name="T73" fmla="*/ 2147483646 h 2689"/>
                  <a:gd name="T74" fmla="*/ 1543317458 w 1700"/>
                  <a:gd name="T75" fmla="*/ 2147483646 h 2689"/>
                  <a:gd name="T76" fmla="*/ 1522765521 w 1700"/>
                  <a:gd name="T77" fmla="*/ 2147483646 h 2689"/>
                  <a:gd name="T78" fmla="*/ 1501235202 w 1700"/>
                  <a:gd name="T79" fmla="*/ 2147483646 h 268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1700" h="2689">
                    <a:moveTo>
                      <a:pt x="1534" y="2689"/>
                    </a:moveTo>
                    <a:lnTo>
                      <a:pt x="1534" y="2689"/>
                    </a:lnTo>
                    <a:lnTo>
                      <a:pt x="1524" y="2689"/>
                    </a:lnTo>
                    <a:lnTo>
                      <a:pt x="1513" y="2688"/>
                    </a:lnTo>
                    <a:lnTo>
                      <a:pt x="1503" y="2686"/>
                    </a:lnTo>
                    <a:lnTo>
                      <a:pt x="1493" y="2684"/>
                    </a:lnTo>
                    <a:lnTo>
                      <a:pt x="1482" y="2680"/>
                    </a:lnTo>
                    <a:lnTo>
                      <a:pt x="1473" y="2676"/>
                    </a:lnTo>
                    <a:lnTo>
                      <a:pt x="1464" y="2672"/>
                    </a:lnTo>
                    <a:lnTo>
                      <a:pt x="1453" y="2668"/>
                    </a:lnTo>
                    <a:lnTo>
                      <a:pt x="1445" y="2662"/>
                    </a:lnTo>
                    <a:lnTo>
                      <a:pt x="1435" y="2656"/>
                    </a:lnTo>
                    <a:lnTo>
                      <a:pt x="1427" y="2649"/>
                    </a:lnTo>
                    <a:lnTo>
                      <a:pt x="1420" y="2642"/>
                    </a:lnTo>
                    <a:lnTo>
                      <a:pt x="1412" y="2634"/>
                    </a:lnTo>
                    <a:lnTo>
                      <a:pt x="1404" y="2625"/>
                    </a:lnTo>
                    <a:lnTo>
                      <a:pt x="1398" y="2616"/>
                    </a:lnTo>
                    <a:lnTo>
                      <a:pt x="1392" y="2607"/>
                    </a:lnTo>
                    <a:lnTo>
                      <a:pt x="22" y="247"/>
                    </a:lnTo>
                    <a:lnTo>
                      <a:pt x="15" y="233"/>
                    </a:lnTo>
                    <a:lnTo>
                      <a:pt x="8" y="217"/>
                    </a:lnTo>
                    <a:lnTo>
                      <a:pt x="3" y="202"/>
                    </a:lnTo>
                    <a:lnTo>
                      <a:pt x="1" y="186"/>
                    </a:lnTo>
                    <a:lnTo>
                      <a:pt x="0" y="169"/>
                    </a:lnTo>
                    <a:lnTo>
                      <a:pt x="0" y="154"/>
                    </a:lnTo>
                    <a:lnTo>
                      <a:pt x="2" y="138"/>
                    </a:lnTo>
                    <a:lnTo>
                      <a:pt x="5" y="123"/>
                    </a:lnTo>
                    <a:lnTo>
                      <a:pt x="9" y="108"/>
                    </a:lnTo>
                    <a:lnTo>
                      <a:pt x="16" y="93"/>
                    </a:lnTo>
                    <a:lnTo>
                      <a:pt x="24" y="79"/>
                    </a:lnTo>
                    <a:lnTo>
                      <a:pt x="32" y="66"/>
                    </a:lnTo>
                    <a:lnTo>
                      <a:pt x="43" y="54"/>
                    </a:lnTo>
                    <a:lnTo>
                      <a:pt x="54" y="43"/>
                    </a:lnTo>
                    <a:lnTo>
                      <a:pt x="68" y="32"/>
                    </a:lnTo>
                    <a:lnTo>
                      <a:pt x="81" y="23"/>
                    </a:lnTo>
                    <a:lnTo>
                      <a:pt x="97" y="14"/>
                    </a:lnTo>
                    <a:lnTo>
                      <a:pt x="112" y="9"/>
                    </a:lnTo>
                    <a:lnTo>
                      <a:pt x="128" y="4"/>
                    </a:lnTo>
                    <a:lnTo>
                      <a:pt x="144" y="2"/>
                    </a:lnTo>
                    <a:lnTo>
                      <a:pt x="159" y="0"/>
                    </a:lnTo>
                    <a:lnTo>
                      <a:pt x="176" y="1"/>
                    </a:lnTo>
                    <a:lnTo>
                      <a:pt x="191" y="2"/>
                    </a:lnTo>
                    <a:lnTo>
                      <a:pt x="207" y="6"/>
                    </a:lnTo>
                    <a:lnTo>
                      <a:pt x="222" y="10"/>
                    </a:lnTo>
                    <a:lnTo>
                      <a:pt x="236" y="17"/>
                    </a:lnTo>
                    <a:lnTo>
                      <a:pt x="250" y="25"/>
                    </a:lnTo>
                    <a:lnTo>
                      <a:pt x="263" y="33"/>
                    </a:lnTo>
                    <a:lnTo>
                      <a:pt x="276" y="44"/>
                    </a:lnTo>
                    <a:lnTo>
                      <a:pt x="287" y="55"/>
                    </a:lnTo>
                    <a:lnTo>
                      <a:pt x="298" y="69"/>
                    </a:lnTo>
                    <a:lnTo>
                      <a:pt x="307" y="82"/>
                    </a:lnTo>
                    <a:lnTo>
                      <a:pt x="1677" y="2441"/>
                    </a:lnTo>
                    <a:lnTo>
                      <a:pt x="1685" y="2456"/>
                    </a:lnTo>
                    <a:lnTo>
                      <a:pt x="1691" y="2471"/>
                    </a:lnTo>
                    <a:lnTo>
                      <a:pt x="1696" y="2487"/>
                    </a:lnTo>
                    <a:lnTo>
                      <a:pt x="1699" y="2504"/>
                    </a:lnTo>
                    <a:lnTo>
                      <a:pt x="1700" y="2519"/>
                    </a:lnTo>
                    <a:lnTo>
                      <a:pt x="1699" y="2535"/>
                    </a:lnTo>
                    <a:lnTo>
                      <a:pt x="1698" y="2550"/>
                    </a:lnTo>
                    <a:lnTo>
                      <a:pt x="1693" y="2566"/>
                    </a:lnTo>
                    <a:lnTo>
                      <a:pt x="1689" y="2582"/>
                    </a:lnTo>
                    <a:lnTo>
                      <a:pt x="1683" y="2596"/>
                    </a:lnTo>
                    <a:lnTo>
                      <a:pt x="1676" y="2610"/>
                    </a:lnTo>
                    <a:lnTo>
                      <a:pt x="1666" y="2623"/>
                    </a:lnTo>
                    <a:lnTo>
                      <a:pt x="1656" y="2636"/>
                    </a:lnTo>
                    <a:lnTo>
                      <a:pt x="1645" y="2647"/>
                    </a:lnTo>
                    <a:lnTo>
                      <a:pt x="1631" y="2658"/>
                    </a:lnTo>
                    <a:lnTo>
                      <a:pt x="1618" y="2667"/>
                    </a:lnTo>
                    <a:lnTo>
                      <a:pt x="1607" y="2672"/>
                    </a:lnTo>
                    <a:lnTo>
                      <a:pt x="1598" y="2676"/>
                    </a:lnTo>
                    <a:lnTo>
                      <a:pt x="1587" y="2680"/>
                    </a:lnTo>
                    <a:lnTo>
                      <a:pt x="1577" y="2684"/>
                    </a:lnTo>
                    <a:lnTo>
                      <a:pt x="1567" y="2686"/>
                    </a:lnTo>
                    <a:lnTo>
                      <a:pt x="1556" y="2688"/>
                    </a:lnTo>
                    <a:lnTo>
                      <a:pt x="1546" y="2689"/>
                    </a:lnTo>
                    <a:lnTo>
                      <a:pt x="1534" y="2689"/>
                    </a:lnTo>
                    <a:close/>
                  </a:path>
                </a:pathLst>
              </a:custGeom>
              <a:solidFill>
                <a:srgbClr val="5CBB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98" tIns="34299" rIns="68598" bIns="34299"/>
              <a:lstStyle/>
              <a:p>
                <a:endParaRPr lang="fr-FR" sz="1400"/>
              </a:p>
            </p:txBody>
          </p:sp>
          <p:sp>
            <p:nvSpPr>
              <p:cNvPr id="30" name="Freeform 10">
                <a:extLst>
                  <a:ext uri="{FF2B5EF4-FFF2-40B4-BE49-F238E27FC236}">
                    <a16:creationId xmlns:a16="http://schemas.microsoft.com/office/drawing/2014/main" id="{0942A49F-F0F7-45D3-B941-C174031F8A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6024" y="4317732"/>
                <a:ext cx="2967788" cy="326457"/>
              </a:xfrm>
              <a:custGeom>
                <a:avLst/>
                <a:gdLst>
                  <a:gd name="T0" fmla="*/ 161475367 w 3000"/>
                  <a:gd name="T1" fmla="*/ 322952039 h 330"/>
                  <a:gd name="T2" fmla="*/ 144838936 w 3000"/>
                  <a:gd name="T3" fmla="*/ 321973657 h 330"/>
                  <a:gd name="T4" fmla="*/ 113521848 w 3000"/>
                  <a:gd name="T5" fmla="*/ 316101388 h 330"/>
                  <a:gd name="T6" fmla="*/ 85141881 w 3000"/>
                  <a:gd name="T7" fmla="*/ 303379458 h 330"/>
                  <a:gd name="T8" fmla="*/ 59697056 w 3000"/>
                  <a:gd name="T9" fmla="*/ 286742022 h 330"/>
                  <a:gd name="T10" fmla="*/ 37188362 w 3000"/>
                  <a:gd name="T11" fmla="*/ 264233307 h 330"/>
                  <a:gd name="T12" fmla="*/ 19572562 w 3000"/>
                  <a:gd name="T13" fmla="*/ 238788457 h 330"/>
                  <a:gd name="T14" fmla="*/ 7829025 w 3000"/>
                  <a:gd name="T15" fmla="*/ 210408461 h 330"/>
                  <a:gd name="T16" fmla="*/ 978381 w 3000"/>
                  <a:gd name="T17" fmla="*/ 178112961 h 330"/>
                  <a:gd name="T18" fmla="*/ 0 w 3000"/>
                  <a:gd name="T19" fmla="*/ 162454896 h 330"/>
                  <a:gd name="T20" fmla="*/ 2936132 w 3000"/>
                  <a:gd name="T21" fmla="*/ 129181013 h 330"/>
                  <a:gd name="T22" fmla="*/ 13701288 w 3000"/>
                  <a:gd name="T23" fmla="*/ 98843265 h 330"/>
                  <a:gd name="T24" fmla="*/ 27401587 w 3000"/>
                  <a:gd name="T25" fmla="*/ 71440663 h 330"/>
                  <a:gd name="T26" fmla="*/ 46975138 w 3000"/>
                  <a:gd name="T27" fmla="*/ 47953566 h 330"/>
                  <a:gd name="T28" fmla="*/ 71440593 w 3000"/>
                  <a:gd name="T29" fmla="*/ 27401613 h 330"/>
                  <a:gd name="T30" fmla="*/ 98843169 w 3000"/>
                  <a:gd name="T31" fmla="*/ 13701301 h 330"/>
                  <a:gd name="T32" fmla="*/ 129180887 w 3000"/>
                  <a:gd name="T33" fmla="*/ 3914516 h 330"/>
                  <a:gd name="T34" fmla="*/ 161475367 w 3000"/>
                  <a:gd name="T35" fmla="*/ 0 h 330"/>
                  <a:gd name="T36" fmla="*/ 2147483646 w 3000"/>
                  <a:gd name="T37" fmla="*/ 0 h 330"/>
                  <a:gd name="T38" fmla="*/ 2147483646 w 3000"/>
                  <a:gd name="T39" fmla="*/ 3914516 h 330"/>
                  <a:gd name="T40" fmla="*/ 2147483646 w 3000"/>
                  <a:gd name="T41" fmla="*/ 13701301 h 330"/>
                  <a:gd name="T42" fmla="*/ 2147483646 w 3000"/>
                  <a:gd name="T43" fmla="*/ 27401613 h 330"/>
                  <a:gd name="T44" fmla="*/ 2147483646 w 3000"/>
                  <a:gd name="T45" fmla="*/ 47953566 h 330"/>
                  <a:gd name="T46" fmla="*/ 2147483646 w 3000"/>
                  <a:gd name="T47" fmla="*/ 71440663 h 330"/>
                  <a:gd name="T48" fmla="*/ 2147483646 w 3000"/>
                  <a:gd name="T49" fmla="*/ 98843265 h 330"/>
                  <a:gd name="T50" fmla="*/ 2147483646 w 3000"/>
                  <a:gd name="T51" fmla="*/ 129181013 h 330"/>
                  <a:gd name="T52" fmla="*/ 2147483646 w 3000"/>
                  <a:gd name="T53" fmla="*/ 162454896 h 330"/>
                  <a:gd name="T54" fmla="*/ 2147483646 w 3000"/>
                  <a:gd name="T55" fmla="*/ 178112961 h 330"/>
                  <a:gd name="T56" fmla="*/ 2147483646 w 3000"/>
                  <a:gd name="T57" fmla="*/ 210408461 h 330"/>
                  <a:gd name="T58" fmla="*/ 2147483646 w 3000"/>
                  <a:gd name="T59" fmla="*/ 238788457 h 330"/>
                  <a:gd name="T60" fmla="*/ 2147483646 w 3000"/>
                  <a:gd name="T61" fmla="*/ 264233307 h 330"/>
                  <a:gd name="T62" fmla="*/ 2147483646 w 3000"/>
                  <a:gd name="T63" fmla="*/ 286742022 h 330"/>
                  <a:gd name="T64" fmla="*/ 2147483646 w 3000"/>
                  <a:gd name="T65" fmla="*/ 303379458 h 330"/>
                  <a:gd name="T66" fmla="*/ 2147483646 w 3000"/>
                  <a:gd name="T67" fmla="*/ 316101388 h 330"/>
                  <a:gd name="T68" fmla="*/ 2147483646 w 3000"/>
                  <a:gd name="T69" fmla="*/ 321973657 h 330"/>
                  <a:gd name="T70" fmla="*/ 2147483646 w 3000"/>
                  <a:gd name="T71" fmla="*/ 322952039 h 33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3000" h="330">
                    <a:moveTo>
                      <a:pt x="2835" y="330"/>
                    </a:moveTo>
                    <a:lnTo>
                      <a:pt x="165" y="330"/>
                    </a:lnTo>
                    <a:lnTo>
                      <a:pt x="148" y="329"/>
                    </a:lnTo>
                    <a:lnTo>
                      <a:pt x="132" y="327"/>
                    </a:lnTo>
                    <a:lnTo>
                      <a:pt x="116" y="323"/>
                    </a:lnTo>
                    <a:lnTo>
                      <a:pt x="101" y="317"/>
                    </a:lnTo>
                    <a:lnTo>
                      <a:pt x="87" y="310"/>
                    </a:lnTo>
                    <a:lnTo>
                      <a:pt x="73" y="302"/>
                    </a:lnTo>
                    <a:lnTo>
                      <a:pt x="61" y="293"/>
                    </a:lnTo>
                    <a:lnTo>
                      <a:pt x="48" y="282"/>
                    </a:lnTo>
                    <a:lnTo>
                      <a:pt x="38" y="270"/>
                    </a:lnTo>
                    <a:lnTo>
                      <a:pt x="28" y="257"/>
                    </a:lnTo>
                    <a:lnTo>
                      <a:pt x="20" y="244"/>
                    </a:lnTo>
                    <a:lnTo>
                      <a:pt x="14" y="229"/>
                    </a:lnTo>
                    <a:lnTo>
                      <a:pt x="8" y="215"/>
                    </a:lnTo>
                    <a:lnTo>
                      <a:pt x="3" y="199"/>
                    </a:lnTo>
                    <a:lnTo>
                      <a:pt x="1" y="182"/>
                    </a:lnTo>
                    <a:lnTo>
                      <a:pt x="0" y="166"/>
                    </a:lnTo>
                    <a:lnTo>
                      <a:pt x="1" y="149"/>
                    </a:lnTo>
                    <a:lnTo>
                      <a:pt x="3" y="132"/>
                    </a:lnTo>
                    <a:lnTo>
                      <a:pt x="8" y="117"/>
                    </a:lnTo>
                    <a:lnTo>
                      <a:pt x="14" y="101"/>
                    </a:lnTo>
                    <a:lnTo>
                      <a:pt x="20" y="87"/>
                    </a:lnTo>
                    <a:lnTo>
                      <a:pt x="28" y="73"/>
                    </a:lnTo>
                    <a:lnTo>
                      <a:pt x="38" y="61"/>
                    </a:lnTo>
                    <a:lnTo>
                      <a:pt x="48" y="49"/>
                    </a:lnTo>
                    <a:lnTo>
                      <a:pt x="61" y="38"/>
                    </a:lnTo>
                    <a:lnTo>
                      <a:pt x="73" y="28"/>
                    </a:lnTo>
                    <a:lnTo>
                      <a:pt x="87" y="20"/>
                    </a:lnTo>
                    <a:lnTo>
                      <a:pt x="101" y="14"/>
                    </a:lnTo>
                    <a:lnTo>
                      <a:pt x="116" y="8"/>
                    </a:lnTo>
                    <a:lnTo>
                      <a:pt x="132" y="4"/>
                    </a:lnTo>
                    <a:lnTo>
                      <a:pt x="148" y="1"/>
                    </a:lnTo>
                    <a:lnTo>
                      <a:pt x="165" y="0"/>
                    </a:lnTo>
                    <a:lnTo>
                      <a:pt x="2835" y="0"/>
                    </a:lnTo>
                    <a:lnTo>
                      <a:pt x="2851" y="1"/>
                    </a:lnTo>
                    <a:lnTo>
                      <a:pt x="2868" y="4"/>
                    </a:lnTo>
                    <a:lnTo>
                      <a:pt x="2884" y="8"/>
                    </a:lnTo>
                    <a:lnTo>
                      <a:pt x="2899" y="14"/>
                    </a:lnTo>
                    <a:lnTo>
                      <a:pt x="2914" y="20"/>
                    </a:lnTo>
                    <a:lnTo>
                      <a:pt x="2927" y="28"/>
                    </a:lnTo>
                    <a:lnTo>
                      <a:pt x="2940" y="38"/>
                    </a:lnTo>
                    <a:lnTo>
                      <a:pt x="2951" y="49"/>
                    </a:lnTo>
                    <a:lnTo>
                      <a:pt x="2962" y="61"/>
                    </a:lnTo>
                    <a:lnTo>
                      <a:pt x="2971" y="73"/>
                    </a:lnTo>
                    <a:lnTo>
                      <a:pt x="2979" y="87"/>
                    </a:lnTo>
                    <a:lnTo>
                      <a:pt x="2986" y="101"/>
                    </a:lnTo>
                    <a:lnTo>
                      <a:pt x="2992" y="117"/>
                    </a:lnTo>
                    <a:lnTo>
                      <a:pt x="2996" y="132"/>
                    </a:lnTo>
                    <a:lnTo>
                      <a:pt x="2999" y="149"/>
                    </a:lnTo>
                    <a:lnTo>
                      <a:pt x="3000" y="166"/>
                    </a:lnTo>
                    <a:lnTo>
                      <a:pt x="2999" y="182"/>
                    </a:lnTo>
                    <a:lnTo>
                      <a:pt x="2996" y="199"/>
                    </a:lnTo>
                    <a:lnTo>
                      <a:pt x="2992" y="215"/>
                    </a:lnTo>
                    <a:lnTo>
                      <a:pt x="2986" y="229"/>
                    </a:lnTo>
                    <a:lnTo>
                      <a:pt x="2979" y="244"/>
                    </a:lnTo>
                    <a:lnTo>
                      <a:pt x="2971" y="257"/>
                    </a:lnTo>
                    <a:lnTo>
                      <a:pt x="2962" y="270"/>
                    </a:lnTo>
                    <a:lnTo>
                      <a:pt x="2951" y="282"/>
                    </a:lnTo>
                    <a:lnTo>
                      <a:pt x="2940" y="293"/>
                    </a:lnTo>
                    <a:lnTo>
                      <a:pt x="2927" y="302"/>
                    </a:lnTo>
                    <a:lnTo>
                      <a:pt x="2914" y="310"/>
                    </a:lnTo>
                    <a:lnTo>
                      <a:pt x="2899" y="317"/>
                    </a:lnTo>
                    <a:lnTo>
                      <a:pt x="2884" y="323"/>
                    </a:lnTo>
                    <a:lnTo>
                      <a:pt x="2868" y="327"/>
                    </a:lnTo>
                    <a:lnTo>
                      <a:pt x="2851" y="329"/>
                    </a:lnTo>
                    <a:lnTo>
                      <a:pt x="2835" y="330"/>
                    </a:lnTo>
                    <a:close/>
                  </a:path>
                </a:pathLst>
              </a:custGeom>
              <a:solidFill>
                <a:srgbClr val="913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98" tIns="34299" rIns="68598" bIns="34299"/>
              <a:lstStyle/>
              <a:p>
                <a:endParaRPr lang="fr-FR" sz="1400"/>
              </a:p>
            </p:txBody>
          </p:sp>
          <p:sp>
            <p:nvSpPr>
              <p:cNvPr id="31" name="Freeform 11">
                <a:extLst>
                  <a:ext uri="{FF2B5EF4-FFF2-40B4-BE49-F238E27FC236}">
                    <a16:creationId xmlns:a16="http://schemas.microsoft.com/office/drawing/2014/main" id="{A6EB835F-7C83-403E-854D-BB6E08ECBD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78754" y="2997066"/>
                <a:ext cx="2646278" cy="1670865"/>
              </a:xfrm>
              <a:custGeom>
                <a:avLst/>
                <a:gdLst>
                  <a:gd name="T0" fmla="*/ 160497008 w 2675"/>
                  <a:gd name="T1" fmla="*/ 1652924718 h 1689"/>
                  <a:gd name="T2" fmla="*/ 139946063 w 2675"/>
                  <a:gd name="T3" fmla="*/ 1651946337 h 1689"/>
                  <a:gd name="T4" fmla="*/ 119394128 w 2675"/>
                  <a:gd name="T5" fmla="*/ 1648031824 h 1689"/>
                  <a:gd name="T6" fmla="*/ 99821563 w 2675"/>
                  <a:gd name="T7" fmla="*/ 1640202797 h 1689"/>
                  <a:gd name="T8" fmla="*/ 81227380 w 2675"/>
                  <a:gd name="T9" fmla="*/ 1632372781 h 1689"/>
                  <a:gd name="T10" fmla="*/ 63611577 w 2675"/>
                  <a:gd name="T11" fmla="*/ 1620629242 h 1689"/>
                  <a:gd name="T12" fmla="*/ 46975144 w 2675"/>
                  <a:gd name="T13" fmla="*/ 1606928940 h 1689"/>
                  <a:gd name="T14" fmla="*/ 33273854 w 2675"/>
                  <a:gd name="T15" fmla="*/ 1590291517 h 1689"/>
                  <a:gd name="T16" fmla="*/ 20551935 w 2675"/>
                  <a:gd name="T17" fmla="*/ 1572675713 h 1689"/>
                  <a:gd name="T18" fmla="*/ 12721920 w 2675"/>
                  <a:gd name="T19" fmla="*/ 1557997031 h 1689"/>
                  <a:gd name="T20" fmla="*/ 2936132 w 2675"/>
                  <a:gd name="T21" fmla="*/ 1527658317 h 1689"/>
                  <a:gd name="T22" fmla="*/ 0 w 2675"/>
                  <a:gd name="T23" fmla="*/ 1496342211 h 1689"/>
                  <a:gd name="T24" fmla="*/ 1957751 w 2675"/>
                  <a:gd name="T25" fmla="*/ 1465026105 h 1689"/>
                  <a:gd name="T26" fmla="*/ 8807407 w 2675"/>
                  <a:gd name="T27" fmla="*/ 1434687391 h 1689"/>
                  <a:gd name="T28" fmla="*/ 22508697 w 2675"/>
                  <a:gd name="T29" fmla="*/ 1407285799 h 1689"/>
                  <a:gd name="T30" fmla="*/ 41102880 w 2675"/>
                  <a:gd name="T31" fmla="*/ 1381840968 h 1689"/>
                  <a:gd name="T32" fmla="*/ 65569328 w 2675"/>
                  <a:gd name="T33" fmla="*/ 1360310651 h 1689"/>
                  <a:gd name="T34" fmla="*/ 2147483646 w 2675"/>
                  <a:gd name="T35" fmla="*/ 21530317 h 1689"/>
                  <a:gd name="T36" fmla="*/ 2147483646 w 2675"/>
                  <a:gd name="T37" fmla="*/ 13701291 h 1689"/>
                  <a:gd name="T38" fmla="*/ 2147483646 w 2675"/>
                  <a:gd name="T39" fmla="*/ 3914513 h 1689"/>
                  <a:gd name="T40" fmla="*/ 2147483646 w 2675"/>
                  <a:gd name="T41" fmla="*/ 0 h 1689"/>
                  <a:gd name="T42" fmla="*/ 2147483646 w 2675"/>
                  <a:gd name="T43" fmla="*/ 1957751 h 1689"/>
                  <a:gd name="T44" fmla="*/ 2147483646 w 2675"/>
                  <a:gd name="T45" fmla="*/ 9786778 h 1689"/>
                  <a:gd name="T46" fmla="*/ 2147483646 w 2675"/>
                  <a:gd name="T47" fmla="*/ 23487079 h 1689"/>
                  <a:gd name="T48" fmla="*/ 2147483646 w 2675"/>
                  <a:gd name="T49" fmla="*/ 42081264 h 1689"/>
                  <a:gd name="T50" fmla="*/ 2147483646 w 2675"/>
                  <a:gd name="T51" fmla="*/ 66547714 h 1689"/>
                  <a:gd name="T52" fmla="*/ 2147483646 w 2675"/>
                  <a:gd name="T53" fmla="*/ 80249005 h 1689"/>
                  <a:gd name="T54" fmla="*/ 2147483646 w 2675"/>
                  <a:gd name="T55" fmla="*/ 109607359 h 1689"/>
                  <a:gd name="T56" fmla="*/ 2147483646 w 2675"/>
                  <a:gd name="T57" fmla="*/ 140924454 h 1689"/>
                  <a:gd name="T58" fmla="*/ 2147483646 w 2675"/>
                  <a:gd name="T59" fmla="*/ 171262179 h 1689"/>
                  <a:gd name="T60" fmla="*/ 2147483646 w 2675"/>
                  <a:gd name="T61" fmla="*/ 202578284 h 1689"/>
                  <a:gd name="T62" fmla="*/ 2147483646 w 2675"/>
                  <a:gd name="T63" fmla="*/ 231937628 h 1689"/>
                  <a:gd name="T64" fmla="*/ 2147483646 w 2675"/>
                  <a:gd name="T65" fmla="*/ 258360839 h 1689"/>
                  <a:gd name="T66" fmla="*/ 2147483646 w 2675"/>
                  <a:gd name="T67" fmla="*/ 281848908 h 1689"/>
                  <a:gd name="T68" fmla="*/ 2147483646 w 2675"/>
                  <a:gd name="T69" fmla="*/ 300443093 h 1689"/>
                  <a:gd name="T70" fmla="*/ 240746007 w 2675"/>
                  <a:gd name="T71" fmla="*/ 1631394400 h 1689"/>
                  <a:gd name="T72" fmla="*/ 221172453 w 2675"/>
                  <a:gd name="T73" fmla="*/ 1640202797 h 1689"/>
                  <a:gd name="T74" fmla="*/ 201599888 w 2675"/>
                  <a:gd name="T75" fmla="*/ 1648031824 h 1689"/>
                  <a:gd name="T76" fmla="*/ 181048943 w 2675"/>
                  <a:gd name="T77" fmla="*/ 1651946337 h 1689"/>
                  <a:gd name="T78" fmla="*/ 160497008 w 2675"/>
                  <a:gd name="T79" fmla="*/ 1652924718 h 168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2675" h="1689">
                    <a:moveTo>
                      <a:pt x="164" y="1689"/>
                    </a:moveTo>
                    <a:lnTo>
                      <a:pt x="164" y="1689"/>
                    </a:lnTo>
                    <a:lnTo>
                      <a:pt x="154" y="1689"/>
                    </a:lnTo>
                    <a:lnTo>
                      <a:pt x="143" y="1688"/>
                    </a:lnTo>
                    <a:lnTo>
                      <a:pt x="133" y="1686"/>
                    </a:lnTo>
                    <a:lnTo>
                      <a:pt x="122" y="1684"/>
                    </a:lnTo>
                    <a:lnTo>
                      <a:pt x="112" y="1681"/>
                    </a:lnTo>
                    <a:lnTo>
                      <a:pt x="102" y="1676"/>
                    </a:lnTo>
                    <a:lnTo>
                      <a:pt x="92" y="1672"/>
                    </a:lnTo>
                    <a:lnTo>
                      <a:pt x="83" y="1668"/>
                    </a:lnTo>
                    <a:lnTo>
                      <a:pt x="73" y="1662"/>
                    </a:lnTo>
                    <a:lnTo>
                      <a:pt x="65" y="1656"/>
                    </a:lnTo>
                    <a:lnTo>
                      <a:pt x="57" y="1649"/>
                    </a:lnTo>
                    <a:lnTo>
                      <a:pt x="48" y="1642"/>
                    </a:lnTo>
                    <a:lnTo>
                      <a:pt x="41" y="1634"/>
                    </a:lnTo>
                    <a:lnTo>
                      <a:pt x="34" y="1625"/>
                    </a:lnTo>
                    <a:lnTo>
                      <a:pt x="28" y="1616"/>
                    </a:lnTo>
                    <a:lnTo>
                      <a:pt x="21" y="1607"/>
                    </a:lnTo>
                    <a:lnTo>
                      <a:pt x="13" y="1592"/>
                    </a:lnTo>
                    <a:lnTo>
                      <a:pt x="8" y="1577"/>
                    </a:lnTo>
                    <a:lnTo>
                      <a:pt x="3" y="1561"/>
                    </a:lnTo>
                    <a:lnTo>
                      <a:pt x="1" y="1545"/>
                    </a:lnTo>
                    <a:lnTo>
                      <a:pt x="0" y="1529"/>
                    </a:lnTo>
                    <a:lnTo>
                      <a:pt x="0" y="1513"/>
                    </a:lnTo>
                    <a:lnTo>
                      <a:pt x="2" y="1497"/>
                    </a:lnTo>
                    <a:lnTo>
                      <a:pt x="5" y="1482"/>
                    </a:lnTo>
                    <a:lnTo>
                      <a:pt x="9" y="1466"/>
                    </a:lnTo>
                    <a:lnTo>
                      <a:pt x="15" y="1452"/>
                    </a:lnTo>
                    <a:lnTo>
                      <a:pt x="23" y="1438"/>
                    </a:lnTo>
                    <a:lnTo>
                      <a:pt x="32" y="1425"/>
                    </a:lnTo>
                    <a:lnTo>
                      <a:pt x="42" y="1412"/>
                    </a:lnTo>
                    <a:lnTo>
                      <a:pt x="54" y="1401"/>
                    </a:lnTo>
                    <a:lnTo>
                      <a:pt x="67" y="1390"/>
                    </a:lnTo>
                    <a:lnTo>
                      <a:pt x="81" y="1382"/>
                    </a:lnTo>
                    <a:lnTo>
                      <a:pt x="2427" y="22"/>
                    </a:lnTo>
                    <a:lnTo>
                      <a:pt x="2442" y="14"/>
                    </a:lnTo>
                    <a:lnTo>
                      <a:pt x="2457" y="8"/>
                    </a:lnTo>
                    <a:lnTo>
                      <a:pt x="2473" y="4"/>
                    </a:lnTo>
                    <a:lnTo>
                      <a:pt x="2489" y="1"/>
                    </a:lnTo>
                    <a:lnTo>
                      <a:pt x="2505" y="0"/>
                    </a:lnTo>
                    <a:lnTo>
                      <a:pt x="2521" y="1"/>
                    </a:lnTo>
                    <a:lnTo>
                      <a:pt x="2536" y="2"/>
                    </a:lnTo>
                    <a:lnTo>
                      <a:pt x="2552" y="5"/>
                    </a:lnTo>
                    <a:lnTo>
                      <a:pt x="2567" y="10"/>
                    </a:lnTo>
                    <a:lnTo>
                      <a:pt x="2581" y="16"/>
                    </a:lnTo>
                    <a:lnTo>
                      <a:pt x="2596" y="24"/>
                    </a:lnTo>
                    <a:lnTo>
                      <a:pt x="2609" y="33"/>
                    </a:lnTo>
                    <a:lnTo>
                      <a:pt x="2621" y="43"/>
                    </a:lnTo>
                    <a:lnTo>
                      <a:pt x="2632" y="55"/>
                    </a:lnTo>
                    <a:lnTo>
                      <a:pt x="2643" y="68"/>
                    </a:lnTo>
                    <a:lnTo>
                      <a:pt x="2652" y="82"/>
                    </a:lnTo>
                    <a:lnTo>
                      <a:pt x="2660" y="97"/>
                    </a:lnTo>
                    <a:lnTo>
                      <a:pt x="2665" y="112"/>
                    </a:lnTo>
                    <a:lnTo>
                      <a:pt x="2671" y="128"/>
                    </a:lnTo>
                    <a:lnTo>
                      <a:pt x="2673" y="144"/>
                    </a:lnTo>
                    <a:lnTo>
                      <a:pt x="2675" y="160"/>
                    </a:lnTo>
                    <a:lnTo>
                      <a:pt x="2674" y="175"/>
                    </a:lnTo>
                    <a:lnTo>
                      <a:pt x="2672" y="191"/>
                    </a:lnTo>
                    <a:lnTo>
                      <a:pt x="2669" y="207"/>
                    </a:lnTo>
                    <a:lnTo>
                      <a:pt x="2664" y="222"/>
                    </a:lnTo>
                    <a:lnTo>
                      <a:pt x="2658" y="237"/>
                    </a:lnTo>
                    <a:lnTo>
                      <a:pt x="2650" y="250"/>
                    </a:lnTo>
                    <a:lnTo>
                      <a:pt x="2642" y="264"/>
                    </a:lnTo>
                    <a:lnTo>
                      <a:pt x="2631" y="276"/>
                    </a:lnTo>
                    <a:lnTo>
                      <a:pt x="2620" y="288"/>
                    </a:lnTo>
                    <a:lnTo>
                      <a:pt x="2606" y="298"/>
                    </a:lnTo>
                    <a:lnTo>
                      <a:pt x="2593" y="307"/>
                    </a:lnTo>
                    <a:lnTo>
                      <a:pt x="246" y="1667"/>
                    </a:lnTo>
                    <a:lnTo>
                      <a:pt x="237" y="1672"/>
                    </a:lnTo>
                    <a:lnTo>
                      <a:pt x="226" y="1676"/>
                    </a:lnTo>
                    <a:lnTo>
                      <a:pt x="216" y="1681"/>
                    </a:lnTo>
                    <a:lnTo>
                      <a:pt x="206" y="1684"/>
                    </a:lnTo>
                    <a:lnTo>
                      <a:pt x="195" y="1686"/>
                    </a:lnTo>
                    <a:lnTo>
                      <a:pt x="185" y="1688"/>
                    </a:lnTo>
                    <a:lnTo>
                      <a:pt x="174" y="1689"/>
                    </a:lnTo>
                    <a:lnTo>
                      <a:pt x="164" y="1689"/>
                    </a:lnTo>
                    <a:close/>
                  </a:path>
                </a:pathLst>
              </a:custGeom>
              <a:solidFill>
                <a:srgbClr val="1970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98" tIns="34299" rIns="68598" bIns="34299"/>
              <a:lstStyle/>
              <a:p>
                <a:endParaRPr lang="fr-FR" sz="1400"/>
              </a:p>
            </p:txBody>
          </p:sp>
          <p:sp>
            <p:nvSpPr>
              <p:cNvPr id="32" name="Freeform 12">
                <a:extLst>
                  <a:ext uri="{FF2B5EF4-FFF2-40B4-BE49-F238E27FC236}">
                    <a16:creationId xmlns:a16="http://schemas.microsoft.com/office/drawing/2014/main" id="{65B55FE9-6740-46A1-A785-8C6EF7A2AF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01507" y="2031546"/>
                <a:ext cx="1681747" cy="2660128"/>
              </a:xfrm>
              <a:custGeom>
                <a:avLst/>
                <a:gdLst>
                  <a:gd name="T0" fmla="*/ 161475411 w 1700"/>
                  <a:gd name="T1" fmla="*/ 2147483646 h 2689"/>
                  <a:gd name="T2" fmla="*/ 140924463 w 1700"/>
                  <a:gd name="T3" fmla="*/ 2147483646 h 2689"/>
                  <a:gd name="T4" fmla="*/ 120372525 w 1700"/>
                  <a:gd name="T5" fmla="*/ 2147483646 h 2689"/>
                  <a:gd name="T6" fmla="*/ 99821577 w 1700"/>
                  <a:gd name="T7" fmla="*/ 2147483646 h 2689"/>
                  <a:gd name="T8" fmla="*/ 81227391 w 1700"/>
                  <a:gd name="T9" fmla="*/ 2147483646 h 2689"/>
                  <a:gd name="T10" fmla="*/ 66547718 w 1700"/>
                  <a:gd name="T11" fmla="*/ 2147483646 h 2689"/>
                  <a:gd name="T12" fmla="*/ 42081267 w 1700"/>
                  <a:gd name="T13" fmla="*/ 2147483646 h 2689"/>
                  <a:gd name="T14" fmla="*/ 23487081 w 1700"/>
                  <a:gd name="T15" fmla="*/ 2147483646 h 2689"/>
                  <a:gd name="T16" fmla="*/ 10765159 w 1700"/>
                  <a:gd name="T17" fmla="*/ 2147483646 h 2689"/>
                  <a:gd name="T18" fmla="*/ 2936132 w 1700"/>
                  <a:gd name="T19" fmla="*/ 2147483646 h 2689"/>
                  <a:gd name="T20" fmla="*/ 0 w 1700"/>
                  <a:gd name="T21" fmla="*/ 2147483646 h 2689"/>
                  <a:gd name="T22" fmla="*/ 4892895 w 1700"/>
                  <a:gd name="T23" fmla="*/ 2147483646 h 2689"/>
                  <a:gd name="T24" fmla="*/ 14679673 w 1700"/>
                  <a:gd name="T25" fmla="*/ 2147483646 h 2689"/>
                  <a:gd name="T26" fmla="*/ 1363246871 w 1700"/>
                  <a:gd name="T27" fmla="*/ 80249008 h 2689"/>
                  <a:gd name="T28" fmla="*/ 1372055268 w 1700"/>
                  <a:gd name="T29" fmla="*/ 67526098 h 2689"/>
                  <a:gd name="T30" fmla="*/ 1392606217 w 1700"/>
                  <a:gd name="T31" fmla="*/ 43060637 h 2689"/>
                  <a:gd name="T32" fmla="*/ 1418051049 w 1700"/>
                  <a:gd name="T33" fmla="*/ 24466451 h 2689"/>
                  <a:gd name="T34" fmla="*/ 1446432013 w 1700"/>
                  <a:gd name="T35" fmla="*/ 9786778 h 2689"/>
                  <a:gd name="T36" fmla="*/ 1476769740 w 1700"/>
                  <a:gd name="T37" fmla="*/ 1957751 h 2689"/>
                  <a:gd name="T38" fmla="*/ 1507107467 w 1700"/>
                  <a:gd name="T39" fmla="*/ 0 h 2689"/>
                  <a:gd name="T40" fmla="*/ 1538423574 w 1700"/>
                  <a:gd name="T41" fmla="*/ 3914513 h 2689"/>
                  <a:gd name="T42" fmla="*/ 1568761301 w 1700"/>
                  <a:gd name="T43" fmla="*/ 13701291 h 2689"/>
                  <a:gd name="T44" fmla="*/ 1583440974 w 1700"/>
                  <a:gd name="T45" fmla="*/ 22508699 h 2689"/>
                  <a:gd name="T46" fmla="*/ 1609865176 w 1700"/>
                  <a:gd name="T47" fmla="*/ 42081266 h 2689"/>
                  <a:gd name="T48" fmla="*/ 1631394506 w 1700"/>
                  <a:gd name="T49" fmla="*/ 64589966 h 2689"/>
                  <a:gd name="T50" fmla="*/ 1647053549 w 1700"/>
                  <a:gd name="T51" fmla="*/ 91013178 h 2689"/>
                  <a:gd name="T52" fmla="*/ 1658797089 w 1700"/>
                  <a:gd name="T53" fmla="*/ 120372523 h 2689"/>
                  <a:gd name="T54" fmla="*/ 1663689984 w 1700"/>
                  <a:gd name="T55" fmla="*/ 150710249 h 2689"/>
                  <a:gd name="T56" fmla="*/ 1662711602 w 1700"/>
                  <a:gd name="T57" fmla="*/ 182027346 h 2689"/>
                  <a:gd name="T58" fmla="*/ 1655860957 w 1700"/>
                  <a:gd name="T59" fmla="*/ 212365072 h 2689"/>
                  <a:gd name="T60" fmla="*/ 1642159665 w 1700"/>
                  <a:gd name="T61" fmla="*/ 241724417 h 2689"/>
                  <a:gd name="T62" fmla="*/ 300443112 w 1700"/>
                  <a:gd name="T63" fmla="*/ 2147483646 h 2689"/>
                  <a:gd name="T64" fmla="*/ 288699572 w 1700"/>
                  <a:gd name="T65" fmla="*/ 2147483646 h 2689"/>
                  <a:gd name="T66" fmla="*/ 274019899 w 1700"/>
                  <a:gd name="T67" fmla="*/ 2147483646 h 2689"/>
                  <a:gd name="T68" fmla="*/ 258360856 w 1700"/>
                  <a:gd name="T69" fmla="*/ 2147483646 h 2689"/>
                  <a:gd name="T70" fmla="*/ 240746040 w 1700"/>
                  <a:gd name="T71" fmla="*/ 2147483646 h 2689"/>
                  <a:gd name="T72" fmla="*/ 222151854 w 1700"/>
                  <a:gd name="T73" fmla="*/ 2147483646 h 2689"/>
                  <a:gd name="T74" fmla="*/ 201599916 w 1700"/>
                  <a:gd name="T75" fmla="*/ 2147483646 h 2689"/>
                  <a:gd name="T76" fmla="*/ 182027349 w 1700"/>
                  <a:gd name="T77" fmla="*/ 2147483646 h 2689"/>
                  <a:gd name="T78" fmla="*/ 161475411 w 1700"/>
                  <a:gd name="T79" fmla="*/ 2147483646 h 268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1700" h="2689">
                    <a:moveTo>
                      <a:pt x="165" y="2689"/>
                    </a:moveTo>
                    <a:lnTo>
                      <a:pt x="165" y="2689"/>
                    </a:lnTo>
                    <a:lnTo>
                      <a:pt x="154" y="2689"/>
                    </a:lnTo>
                    <a:lnTo>
                      <a:pt x="144" y="2688"/>
                    </a:lnTo>
                    <a:lnTo>
                      <a:pt x="134" y="2686"/>
                    </a:lnTo>
                    <a:lnTo>
                      <a:pt x="123" y="2684"/>
                    </a:lnTo>
                    <a:lnTo>
                      <a:pt x="113" y="2680"/>
                    </a:lnTo>
                    <a:lnTo>
                      <a:pt x="102" y="2676"/>
                    </a:lnTo>
                    <a:lnTo>
                      <a:pt x="92" y="2672"/>
                    </a:lnTo>
                    <a:lnTo>
                      <a:pt x="83" y="2667"/>
                    </a:lnTo>
                    <a:lnTo>
                      <a:pt x="68" y="2658"/>
                    </a:lnTo>
                    <a:lnTo>
                      <a:pt x="56" y="2647"/>
                    </a:lnTo>
                    <a:lnTo>
                      <a:pt x="43" y="2636"/>
                    </a:lnTo>
                    <a:lnTo>
                      <a:pt x="34" y="2623"/>
                    </a:lnTo>
                    <a:lnTo>
                      <a:pt x="24" y="2610"/>
                    </a:lnTo>
                    <a:lnTo>
                      <a:pt x="17" y="2596"/>
                    </a:lnTo>
                    <a:lnTo>
                      <a:pt x="11" y="2582"/>
                    </a:lnTo>
                    <a:lnTo>
                      <a:pt x="6" y="2566"/>
                    </a:lnTo>
                    <a:lnTo>
                      <a:pt x="3" y="2550"/>
                    </a:lnTo>
                    <a:lnTo>
                      <a:pt x="0" y="2535"/>
                    </a:lnTo>
                    <a:lnTo>
                      <a:pt x="0" y="2519"/>
                    </a:lnTo>
                    <a:lnTo>
                      <a:pt x="2" y="2504"/>
                    </a:lnTo>
                    <a:lnTo>
                      <a:pt x="5" y="2487"/>
                    </a:lnTo>
                    <a:lnTo>
                      <a:pt x="9" y="2471"/>
                    </a:lnTo>
                    <a:lnTo>
                      <a:pt x="15" y="2456"/>
                    </a:lnTo>
                    <a:lnTo>
                      <a:pt x="22" y="2441"/>
                    </a:lnTo>
                    <a:lnTo>
                      <a:pt x="1393" y="82"/>
                    </a:lnTo>
                    <a:lnTo>
                      <a:pt x="1402" y="69"/>
                    </a:lnTo>
                    <a:lnTo>
                      <a:pt x="1412" y="55"/>
                    </a:lnTo>
                    <a:lnTo>
                      <a:pt x="1423" y="44"/>
                    </a:lnTo>
                    <a:lnTo>
                      <a:pt x="1436" y="33"/>
                    </a:lnTo>
                    <a:lnTo>
                      <a:pt x="1449" y="25"/>
                    </a:lnTo>
                    <a:lnTo>
                      <a:pt x="1463" y="17"/>
                    </a:lnTo>
                    <a:lnTo>
                      <a:pt x="1478" y="10"/>
                    </a:lnTo>
                    <a:lnTo>
                      <a:pt x="1493" y="6"/>
                    </a:lnTo>
                    <a:lnTo>
                      <a:pt x="1509" y="2"/>
                    </a:lnTo>
                    <a:lnTo>
                      <a:pt x="1524" y="1"/>
                    </a:lnTo>
                    <a:lnTo>
                      <a:pt x="1540" y="0"/>
                    </a:lnTo>
                    <a:lnTo>
                      <a:pt x="1557" y="2"/>
                    </a:lnTo>
                    <a:lnTo>
                      <a:pt x="1572" y="4"/>
                    </a:lnTo>
                    <a:lnTo>
                      <a:pt x="1588" y="9"/>
                    </a:lnTo>
                    <a:lnTo>
                      <a:pt x="1603" y="14"/>
                    </a:lnTo>
                    <a:lnTo>
                      <a:pt x="1618" y="23"/>
                    </a:lnTo>
                    <a:lnTo>
                      <a:pt x="1632" y="32"/>
                    </a:lnTo>
                    <a:lnTo>
                      <a:pt x="1645" y="43"/>
                    </a:lnTo>
                    <a:lnTo>
                      <a:pt x="1656" y="54"/>
                    </a:lnTo>
                    <a:lnTo>
                      <a:pt x="1667" y="66"/>
                    </a:lnTo>
                    <a:lnTo>
                      <a:pt x="1676" y="79"/>
                    </a:lnTo>
                    <a:lnTo>
                      <a:pt x="1683" y="93"/>
                    </a:lnTo>
                    <a:lnTo>
                      <a:pt x="1690" y="108"/>
                    </a:lnTo>
                    <a:lnTo>
                      <a:pt x="1695" y="123"/>
                    </a:lnTo>
                    <a:lnTo>
                      <a:pt x="1698" y="138"/>
                    </a:lnTo>
                    <a:lnTo>
                      <a:pt x="1700" y="154"/>
                    </a:lnTo>
                    <a:lnTo>
                      <a:pt x="1700" y="169"/>
                    </a:lnTo>
                    <a:lnTo>
                      <a:pt x="1699" y="186"/>
                    </a:lnTo>
                    <a:lnTo>
                      <a:pt x="1696" y="202"/>
                    </a:lnTo>
                    <a:lnTo>
                      <a:pt x="1692" y="217"/>
                    </a:lnTo>
                    <a:lnTo>
                      <a:pt x="1686" y="233"/>
                    </a:lnTo>
                    <a:lnTo>
                      <a:pt x="1678" y="247"/>
                    </a:lnTo>
                    <a:lnTo>
                      <a:pt x="307" y="2607"/>
                    </a:lnTo>
                    <a:lnTo>
                      <a:pt x="301" y="2616"/>
                    </a:lnTo>
                    <a:lnTo>
                      <a:pt x="295" y="2625"/>
                    </a:lnTo>
                    <a:lnTo>
                      <a:pt x="288" y="2634"/>
                    </a:lnTo>
                    <a:lnTo>
                      <a:pt x="280" y="2642"/>
                    </a:lnTo>
                    <a:lnTo>
                      <a:pt x="272" y="2649"/>
                    </a:lnTo>
                    <a:lnTo>
                      <a:pt x="264" y="2656"/>
                    </a:lnTo>
                    <a:lnTo>
                      <a:pt x="255" y="2662"/>
                    </a:lnTo>
                    <a:lnTo>
                      <a:pt x="246" y="2668"/>
                    </a:lnTo>
                    <a:lnTo>
                      <a:pt x="237" y="2672"/>
                    </a:lnTo>
                    <a:lnTo>
                      <a:pt x="227" y="2676"/>
                    </a:lnTo>
                    <a:lnTo>
                      <a:pt x="217" y="2680"/>
                    </a:lnTo>
                    <a:lnTo>
                      <a:pt x="206" y="2684"/>
                    </a:lnTo>
                    <a:lnTo>
                      <a:pt x="196" y="2686"/>
                    </a:lnTo>
                    <a:lnTo>
                      <a:pt x="186" y="2688"/>
                    </a:lnTo>
                    <a:lnTo>
                      <a:pt x="175" y="2689"/>
                    </a:lnTo>
                    <a:lnTo>
                      <a:pt x="165" y="2689"/>
                    </a:lnTo>
                    <a:close/>
                  </a:path>
                </a:pathLst>
              </a:custGeom>
              <a:solidFill>
                <a:srgbClr val="2499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98" tIns="34299" rIns="68598" bIns="34299"/>
              <a:lstStyle/>
              <a:p>
                <a:endParaRPr lang="fr-FR" sz="1400"/>
              </a:p>
            </p:txBody>
          </p:sp>
          <p:sp>
            <p:nvSpPr>
              <p:cNvPr id="33" name="Freeform 13">
                <a:extLst>
                  <a:ext uri="{FF2B5EF4-FFF2-40B4-BE49-F238E27FC236}">
                    <a16:creationId xmlns:a16="http://schemas.microsoft.com/office/drawing/2014/main" id="{8846BC8E-8C1E-4FAE-AB54-1046483410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4253" y="4699588"/>
                <a:ext cx="1060490" cy="402630"/>
              </a:xfrm>
              <a:custGeom>
                <a:avLst/>
                <a:gdLst>
                  <a:gd name="T0" fmla="*/ 887628151 w 1072"/>
                  <a:gd name="T1" fmla="*/ 398306921 h 407"/>
                  <a:gd name="T2" fmla="*/ 144838994 w 1072"/>
                  <a:gd name="T3" fmla="*/ 321972428 h 407"/>
                  <a:gd name="T4" fmla="*/ 128201568 w 1072"/>
                  <a:gd name="T5" fmla="*/ 320015666 h 407"/>
                  <a:gd name="T6" fmla="*/ 97863837 w 1072"/>
                  <a:gd name="T7" fmla="*/ 309250507 h 407"/>
                  <a:gd name="T8" fmla="*/ 70462240 w 1072"/>
                  <a:gd name="T9" fmla="*/ 295549216 h 407"/>
                  <a:gd name="T10" fmla="*/ 45995786 w 1072"/>
                  <a:gd name="T11" fmla="*/ 274998269 h 407"/>
                  <a:gd name="T12" fmla="*/ 26423216 w 1072"/>
                  <a:gd name="T13" fmla="*/ 250531819 h 407"/>
                  <a:gd name="T14" fmla="*/ 12721923 w 1072"/>
                  <a:gd name="T15" fmla="*/ 224108606 h 407"/>
                  <a:gd name="T16" fmla="*/ 3914514 w 1072"/>
                  <a:gd name="T17" fmla="*/ 193770881 h 407"/>
                  <a:gd name="T18" fmla="*/ 0 w 1072"/>
                  <a:gd name="T19" fmla="*/ 162454775 h 407"/>
                  <a:gd name="T20" fmla="*/ 978381 w 1072"/>
                  <a:gd name="T21" fmla="*/ 145817351 h 407"/>
                  <a:gd name="T22" fmla="*/ 7829028 w 1072"/>
                  <a:gd name="T23" fmla="*/ 113521875 h 407"/>
                  <a:gd name="T24" fmla="*/ 19572570 w 1072"/>
                  <a:gd name="T25" fmla="*/ 83184149 h 407"/>
                  <a:gd name="T26" fmla="*/ 38166758 w 1072"/>
                  <a:gd name="T27" fmla="*/ 57740308 h 407"/>
                  <a:gd name="T28" fmla="*/ 59697079 w 1072"/>
                  <a:gd name="T29" fmla="*/ 37188371 h 407"/>
                  <a:gd name="T30" fmla="*/ 86120296 w 1072"/>
                  <a:gd name="T31" fmla="*/ 19572566 h 407"/>
                  <a:gd name="T32" fmla="*/ 114501264 w 1072"/>
                  <a:gd name="T33" fmla="*/ 6850646 h 407"/>
                  <a:gd name="T34" fmla="*/ 144838994 w 1072"/>
                  <a:gd name="T35" fmla="*/ 978381 h 407"/>
                  <a:gd name="T36" fmla="*/ 178112857 w 1072"/>
                  <a:gd name="T37" fmla="*/ 978381 h 407"/>
                  <a:gd name="T38" fmla="*/ 904264588 w 1072"/>
                  <a:gd name="T39" fmla="*/ 76334493 h 407"/>
                  <a:gd name="T40" fmla="*/ 935580700 w 1072"/>
                  <a:gd name="T41" fmla="*/ 83184149 h 407"/>
                  <a:gd name="T42" fmla="*/ 964940049 w 1072"/>
                  <a:gd name="T43" fmla="*/ 95907060 h 407"/>
                  <a:gd name="T44" fmla="*/ 990384884 w 1072"/>
                  <a:gd name="T45" fmla="*/ 113521875 h 407"/>
                  <a:gd name="T46" fmla="*/ 1011915205 w 1072"/>
                  <a:gd name="T47" fmla="*/ 135052192 h 407"/>
                  <a:gd name="T48" fmla="*/ 1029531013 w 1072"/>
                  <a:gd name="T49" fmla="*/ 160497024 h 407"/>
                  <a:gd name="T50" fmla="*/ 1042252935 w 1072"/>
                  <a:gd name="T51" fmla="*/ 189856368 h 407"/>
                  <a:gd name="T52" fmla="*/ 1048125201 w 1072"/>
                  <a:gd name="T53" fmla="*/ 221172474 h 407"/>
                  <a:gd name="T54" fmla="*/ 1048125201 w 1072"/>
                  <a:gd name="T55" fmla="*/ 253467951 h 407"/>
                  <a:gd name="T56" fmla="*/ 1046167449 w 1072"/>
                  <a:gd name="T57" fmla="*/ 269126004 h 407"/>
                  <a:gd name="T58" fmla="*/ 1036381659 w 1072"/>
                  <a:gd name="T59" fmla="*/ 297506967 h 407"/>
                  <a:gd name="T60" fmla="*/ 1023658747 w 1072"/>
                  <a:gd name="T61" fmla="*/ 323930179 h 407"/>
                  <a:gd name="T62" fmla="*/ 1005064559 w 1072"/>
                  <a:gd name="T63" fmla="*/ 347417259 h 407"/>
                  <a:gd name="T64" fmla="*/ 983534237 w 1072"/>
                  <a:gd name="T65" fmla="*/ 366990815 h 407"/>
                  <a:gd name="T66" fmla="*/ 959068773 w 1072"/>
                  <a:gd name="T67" fmla="*/ 381670487 h 407"/>
                  <a:gd name="T68" fmla="*/ 931666186 w 1072"/>
                  <a:gd name="T69" fmla="*/ 392434657 h 407"/>
                  <a:gd name="T70" fmla="*/ 902307826 w 1072"/>
                  <a:gd name="T71" fmla="*/ 397328540 h 407"/>
                  <a:gd name="T72" fmla="*/ 887628151 w 1072"/>
                  <a:gd name="T73" fmla="*/ 398306921 h 40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072" h="407">
                    <a:moveTo>
                      <a:pt x="907" y="407"/>
                    </a:moveTo>
                    <a:lnTo>
                      <a:pt x="907" y="407"/>
                    </a:lnTo>
                    <a:lnTo>
                      <a:pt x="890" y="406"/>
                    </a:lnTo>
                    <a:lnTo>
                      <a:pt x="148" y="329"/>
                    </a:lnTo>
                    <a:lnTo>
                      <a:pt x="131" y="327"/>
                    </a:lnTo>
                    <a:lnTo>
                      <a:pt x="115" y="323"/>
                    </a:lnTo>
                    <a:lnTo>
                      <a:pt x="100" y="316"/>
                    </a:lnTo>
                    <a:lnTo>
                      <a:pt x="86" y="310"/>
                    </a:lnTo>
                    <a:lnTo>
                      <a:pt x="72" y="302"/>
                    </a:lnTo>
                    <a:lnTo>
                      <a:pt x="60" y="291"/>
                    </a:lnTo>
                    <a:lnTo>
                      <a:pt x="47" y="281"/>
                    </a:lnTo>
                    <a:lnTo>
                      <a:pt x="37" y="270"/>
                    </a:lnTo>
                    <a:lnTo>
                      <a:pt x="27" y="256"/>
                    </a:lnTo>
                    <a:lnTo>
                      <a:pt x="19" y="243"/>
                    </a:lnTo>
                    <a:lnTo>
                      <a:pt x="13" y="229"/>
                    </a:lnTo>
                    <a:lnTo>
                      <a:pt x="8" y="213"/>
                    </a:lnTo>
                    <a:lnTo>
                      <a:pt x="4" y="198"/>
                    </a:lnTo>
                    <a:lnTo>
                      <a:pt x="1" y="182"/>
                    </a:lnTo>
                    <a:lnTo>
                      <a:pt x="0" y="166"/>
                    </a:lnTo>
                    <a:lnTo>
                      <a:pt x="1" y="149"/>
                    </a:lnTo>
                    <a:lnTo>
                      <a:pt x="4" y="132"/>
                    </a:lnTo>
                    <a:lnTo>
                      <a:pt x="8" y="116"/>
                    </a:lnTo>
                    <a:lnTo>
                      <a:pt x="14" y="100"/>
                    </a:lnTo>
                    <a:lnTo>
                      <a:pt x="20" y="85"/>
                    </a:lnTo>
                    <a:lnTo>
                      <a:pt x="29" y="72"/>
                    </a:lnTo>
                    <a:lnTo>
                      <a:pt x="39" y="59"/>
                    </a:lnTo>
                    <a:lnTo>
                      <a:pt x="49" y="48"/>
                    </a:lnTo>
                    <a:lnTo>
                      <a:pt x="61" y="38"/>
                    </a:lnTo>
                    <a:lnTo>
                      <a:pt x="74" y="28"/>
                    </a:lnTo>
                    <a:lnTo>
                      <a:pt x="88" y="20"/>
                    </a:lnTo>
                    <a:lnTo>
                      <a:pt x="101" y="14"/>
                    </a:lnTo>
                    <a:lnTo>
                      <a:pt x="117" y="7"/>
                    </a:lnTo>
                    <a:lnTo>
                      <a:pt x="133" y="4"/>
                    </a:lnTo>
                    <a:lnTo>
                      <a:pt x="148" y="1"/>
                    </a:lnTo>
                    <a:lnTo>
                      <a:pt x="165" y="0"/>
                    </a:lnTo>
                    <a:lnTo>
                      <a:pt x="182" y="1"/>
                    </a:lnTo>
                    <a:lnTo>
                      <a:pt x="924" y="78"/>
                    </a:lnTo>
                    <a:lnTo>
                      <a:pt x="941" y="81"/>
                    </a:lnTo>
                    <a:lnTo>
                      <a:pt x="956" y="85"/>
                    </a:lnTo>
                    <a:lnTo>
                      <a:pt x="972" y="91"/>
                    </a:lnTo>
                    <a:lnTo>
                      <a:pt x="986" y="98"/>
                    </a:lnTo>
                    <a:lnTo>
                      <a:pt x="1000" y="106"/>
                    </a:lnTo>
                    <a:lnTo>
                      <a:pt x="1012" y="116"/>
                    </a:lnTo>
                    <a:lnTo>
                      <a:pt x="1024" y="127"/>
                    </a:lnTo>
                    <a:lnTo>
                      <a:pt x="1034" y="138"/>
                    </a:lnTo>
                    <a:lnTo>
                      <a:pt x="1044" y="151"/>
                    </a:lnTo>
                    <a:lnTo>
                      <a:pt x="1052" y="164"/>
                    </a:lnTo>
                    <a:lnTo>
                      <a:pt x="1059" y="179"/>
                    </a:lnTo>
                    <a:lnTo>
                      <a:pt x="1065" y="194"/>
                    </a:lnTo>
                    <a:lnTo>
                      <a:pt x="1069" y="209"/>
                    </a:lnTo>
                    <a:lnTo>
                      <a:pt x="1071" y="226"/>
                    </a:lnTo>
                    <a:lnTo>
                      <a:pt x="1072" y="243"/>
                    </a:lnTo>
                    <a:lnTo>
                      <a:pt x="1071" y="259"/>
                    </a:lnTo>
                    <a:lnTo>
                      <a:pt x="1069" y="275"/>
                    </a:lnTo>
                    <a:lnTo>
                      <a:pt x="1065" y="290"/>
                    </a:lnTo>
                    <a:lnTo>
                      <a:pt x="1059" y="304"/>
                    </a:lnTo>
                    <a:lnTo>
                      <a:pt x="1053" y="318"/>
                    </a:lnTo>
                    <a:lnTo>
                      <a:pt x="1046" y="331"/>
                    </a:lnTo>
                    <a:lnTo>
                      <a:pt x="1037" y="343"/>
                    </a:lnTo>
                    <a:lnTo>
                      <a:pt x="1027" y="355"/>
                    </a:lnTo>
                    <a:lnTo>
                      <a:pt x="1017" y="365"/>
                    </a:lnTo>
                    <a:lnTo>
                      <a:pt x="1005" y="375"/>
                    </a:lnTo>
                    <a:lnTo>
                      <a:pt x="993" y="383"/>
                    </a:lnTo>
                    <a:lnTo>
                      <a:pt x="980" y="390"/>
                    </a:lnTo>
                    <a:lnTo>
                      <a:pt x="967" y="395"/>
                    </a:lnTo>
                    <a:lnTo>
                      <a:pt x="952" y="401"/>
                    </a:lnTo>
                    <a:lnTo>
                      <a:pt x="938" y="404"/>
                    </a:lnTo>
                    <a:lnTo>
                      <a:pt x="922" y="406"/>
                    </a:lnTo>
                    <a:lnTo>
                      <a:pt x="907" y="407"/>
                    </a:lnTo>
                    <a:close/>
                  </a:path>
                </a:pathLst>
              </a:custGeom>
              <a:solidFill>
                <a:srgbClr val="EA1B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98" tIns="34299" rIns="68598" bIns="34299"/>
              <a:lstStyle/>
              <a:p>
                <a:endParaRPr lang="fr-FR" sz="1400"/>
              </a:p>
            </p:txBody>
          </p:sp>
          <p:sp>
            <p:nvSpPr>
              <p:cNvPr id="34" name="Freeform 14">
                <a:extLst>
                  <a:ext uri="{FF2B5EF4-FFF2-40B4-BE49-F238E27FC236}">
                    <a16:creationId xmlns:a16="http://schemas.microsoft.com/office/drawing/2014/main" id="{CCBACF0C-D4B8-454D-A132-9A8E94587F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77113" y="5050017"/>
                <a:ext cx="1059501" cy="401641"/>
              </a:xfrm>
              <a:custGeom>
                <a:avLst/>
                <a:gdLst>
                  <a:gd name="T0" fmla="*/ 887628372 w 1071"/>
                  <a:gd name="T1" fmla="*/ 397328800 h 406"/>
                  <a:gd name="T2" fmla="*/ 144839030 w 1071"/>
                  <a:gd name="T3" fmla="*/ 320994257 h 406"/>
                  <a:gd name="T4" fmla="*/ 128201600 w 1071"/>
                  <a:gd name="T5" fmla="*/ 319037494 h 406"/>
                  <a:gd name="T6" fmla="*/ 97863862 w 1071"/>
                  <a:gd name="T7" fmla="*/ 309250710 h 406"/>
                  <a:gd name="T8" fmla="*/ 70462257 w 1071"/>
                  <a:gd name="T9" fmla="*/ 294571028 h 406"/>
                  <a:gd name="T10" fmla="*/ 45995797 w 1071"/>
                  <a:gd name="T11" fmla="*/ 274020067 h 406"/>
                  <a:gd name="T12" fmla="*/ 26423223 w 1071"/>
                  <a:gd name="T13" fmla="*/ 250531982 h 406"/>
                  <a:gd name="T14" fmla="*/ 11743545 w 1071"/>
                  <a:gd name="T15" fmla="*/ 223130372 h 406"/>
                  <a:gd name="T16" fmla="*/ 2936133 w 1071"/>
                  <a:gd name="T17" fmla="*/ 192792626 h 406"/>
                  <a:gd name="T18" fmla="*/ 0 w 1071"/>
                  <a:gd name="T19" fmla="*/ 160497129 h 406"/>
                  <a:gd name="T20" fmla="*/ 978381 w 1071"/>
                  <a:gd name="T21" fmla="*/ 144839065 h 406"/>
                  <a:gd name="T22" fmla="*/ 6850648 w 1071"/>
                  <a:gd name="T23" fmla="*/ 111565186 h 406"/>
                  <a:gd name="T24" fmla="*/ 19572574 w 1071"/>
                  <a:gd name="T25" fmla="*/ 83184204 h 406"/>
                  <a:gd name="T26" fmla="*/ 37188386 w 1071"/>
                  <a:gd name="T27" fmla="*/ 56760975 h 406"/>
                  <a:gd name="T28" fmla="*/ 58718713 w 1071"/>
                  <a:gd name="T29" fmla="*/ 35230643 h 406"/>
                  <a:gd name="T30" fmla="*/ 85141936 w 1071"/>
                  <a:gd name="T31" fmla="*/ 18594198 h 406"/>
                  <a:gd name="T32" fmla="*/ 113522911 w 1071"/>
                  <a:gd name="T33" fmla="*/ 5872268 h 406"/>
                  <a:gd name="T34" fmla="*/ 144839030 w 1071"/>
                  <a:gd name="T35" fmla="*/ 0 h 406"/>
                  <a:gd name="T36" fmla="*/ 178112901 w 1071"/>
                  <a:gd name="T37" fmla="*/ 0 h 406"/>
                  <a:gd name="T38" fmla="*/ 904264813 w 1071"/>
                  <a:gd name="T39" fmla="*/ 75355172 h 406"/>
                  <a:gd name="T40" fmla="*/ 935581921 w 1071"/>
                  <a:gd name="T41" fmla="*/ 82205822 h 406"/>
                  <a:gd name="T42" fmla="*/ 964941278 w 1071"/>
                  <a:gd name="T43" fmla="*/ 94928741 h 406"/>
                  <a:gd name="T44" fmla="*/ 990385130 w 1071"/>
                  <a:gd name="T45" fmla="*/ 111565186 h 406"/>
                  <a:gd name="T46" fmla="*/ 1011915456 w 1071"/>
                  <a:gd name="T47" fmla="*/ 134073899 h 406"/>
                  <a:gd name="T48" fmla="*/ 1029531268 w 1071"/>
                  <a:gd name="T49" fmla="*/ 159518747 h 406"/>
                  <a:gd name="T50" fmla="*/ 1041274813 w 1071"/>
                  <a:gd name="T51" fmla="*/ 188878110 h 406"/>
                  <a:gd name="T52" fmla="*/ 1047147080 w 1071"/>
                  <a:gd name="T53" fmla="*/ 220194237 h 406"/>
                  <a:gd name="T54" fmla="*/ 1047147080 w 1071"/>
                  <a:gd name="T55" fmla="*/ 252489735 h 406"/>
                  <a:gd name="T56" fmla="*/ 1045189328 w 1071"/>
                  <a:gd name="T57" fmla="*/ 268147798 h 406"/>
                  <a:gd name="T58" fmla="*/ 1036381917 w 1071"/>
                  <a:gd name="T59" fmla="*/ 296528780 h 406"/>
                  <a:gd name="T60" fmla="*/ 1022680620 w 1071"/>
                  <a:gd name="T61" fmla="*/ 322952010 h 406"/>
                  <a:gd name="T62" fmla="*/ 1005064808 w 1071"/>
                  <a:gd name="T63" fmla="*/ 346439105 h 406"/>
                  <a:gd name="T64" fmla="*/ 983535471 w 1071"/>
                  <a:gd name="T65" fmla="*/ 365033302 h 406"/>
                  <a:gd name="T66" fmla="*/ 959069011 w 1071"/>
                  <a:gd name="T67" fmla="*/ 380692355 h 406"/>
                  <a:gd name="T68" fmla="*/ 931667406 w 1071"/>
                  <a:gd name="T69" fmla="*/ 390478150 h 406"/>
                  <a:gd name="T70" fmla="*/ 901329669 w 1071"/>
                  <a:gd name="T71" fmla="*/ 397328800 h 406"/>
                  <a:gd name="T72" fmla="*/ 887628372 w 1071"/>
                  <a:gd name="T73" fmla="*/ 397328800 h 40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071" h="406">
                    <a:moveTo>
                      <a:pt x="907" y="406"/>
                    </a:moveTo>
                    <a:lnTo>
                      <a:pt x="907" y="406"/>
                    </a:lnTo>
                    <a:lnTo>
                      <a:pt x="889" y="405"/>
                    </a:lnTo>
                    <a:lnTo>
                      <a:pt x="148" y="328"/>
                    </a:lnTo>
                    <a:lnTo>
                      <a:pt x="131" y="326"/>
                    </a:lnTo>
                    <a:lnTo>
                      <a:pt x="114" y="321"/>
                    </a:lnTo>
                    <a:lnTo>
                      <a:pt x="100" y="316"/>
                    </a:lnTo>
                    <a:lnTo>
                      <a:pt x="85" y="309"/>
                    </a:lnTo>
                    <a:lnTo>
                      <a:pt x="72" y="301"/>
                    </a:lnTo>
                    <a:lnTo>
                      <a:pt x="59" y="290"/>
                    </a:lnTo>
                    <a:lnTo>
                      <a:pt x="47" y="280"/>
                    </a:lnTo>
                    <a:lnTo>
                      <a:pt x="36" y="268"/>
                    </a:lnTo>
                    <a:lnTo>
                      <a:pt x="27" y="256"/>
                    </a:lnTo>
                    <a:lnTo>
                      <a:pt x="19" y="242"/>
                    </a:lnTo>
                    <a:lnTo>
                      <a:pt x="12" y="228"/>
                    </a:lnTo>
                    <a:lnTo>
                      <a:pt x="7" y="212"/>
                    </a:lnTo>
                    <a:lnTo>
                      <a:pt x="3" y="197"/>
                    </a:lnTo>
                    <a:lnTo>
                      <a:pt x="1" y="181"/>
                    </a:lnTo>
                    <a:lnTo>
                      <a:pt x="0" y="164"/>
                    </a:lnTo>
                    <a:lnTo>
                      <a:pt x="1" y="148"/>
                    </a:lnTo>
                    <a:lnTo>
                      <a:pt x="3" y="131"/>
                    </a:lnTo>
                    <a:lnTo>
                      <a:pt x="7" y="114"/>
                    </a:lnTo>
                    <a:lnTo>
                      <a:pt x="13" y="100"/>
                    </a:lnTo>
                    <a:lnTo>
                      <a:pt x="20" y="85"/>
                    </a:lnTo>
                    <a:lnTo>
                      <a:pt x="28" y="72"/>
                    </a:lnTo>
                    <a:lnTo>
                      <a:pt x="38" y="58"/>
                    </a:lnTo>
                    <a:lnTo>
                      <a:pt x="49" y="47"/>
                    </a:lnTo>
                    <a:lnTo>
                      <a:pt x="60" y="36"/>
                    </a:lnTo>
                    <a:lnTo>
                      <a:pt x="74" y="27"/>
                    </a:lnTo>
                    <a:lnTo>
                      <a:pt x="87" y="19"/>
                    </a:lnTo>
                    <a:lnTo>
                      <a:pt x="101" y="12"/>
                    </a:lnTo>
                    <a:lnTo>
                      <a:pt x="116" y="6"/>
                    </a:lnTo>
                    <a:lnTo>
                      <a:pt x="132" y="3"/>
                    </a:lnTo>
                    <a:lnTo>
                      <a:pt x="148" y="0"/>
                    </a:lnTo>
                    <a:lnTo>
                      <a:pt x="164" y="0"/>
                    </a:lnTo>
                    <a:lnTo>
                      <a:pt x="182" y="0"/>
                    </a:lnTo>
                    <a:lnTo>
                      <a:pt x="924" y="77"/>
                    </a:lnTo>
                    <a:lnTo>
                      <a:pt x="940" y="80"/>
                    </a:lnTo>
                    <a:lnTo>
                      <a:pt x="956" y="84"/>
                    </a:lnTo>
                    <a:lnTo>
                      <a:pt x="971" y="89"/>
                    </a:lnTo>
                    <a:lnTo>
                      <a:pt x="986" y="97"/>
                    </a:lnTo>
                    <a:lnTo>
                      <a:pt x="999" y="105"/>
                    </a:lnTo>
                    <a:lnTo>
                      <a:pt x="1012" y="114"/>
                    </a:lnTo>
                    <a:lnTo>
                      <a:pt x="1023" y="126"/>
                    </a:lnTo>
                    <a:lnTo>
                      <a:pt x="1034" y="137"/>
                    </a:lnTo>
                    <a:lnTo>
                      <a:pt x="1043" y="150"/>
                    </a:lnTo>
                    <a:lnTo>
                      <a:pt x="1052" y="163"/>
                    </a:lnTo>
                    <a:lnTo>
                      <a:pt x="1059" y="178"/>
                    </a:lnTo>
                    <a:lnTo>
                      <a:pt x="1064" y="193"/>
                    </a:lnTo>
                    <a:lnTo>
                      <a:pt x="1068" y="209"/>
                    </a:lnTo>
                    <a:lnTo>
                      <a:pt x="1070" y="225"/>
                    </a:lnTo>
                    <a:lnTo>
                      <a:pt x="1071" y="241"/>
                    </a:lnTo>
                    <a:lnTo>
                      <a:pt x="1070" y="258"/>
                    </a:lnTo>
                    <a:lnTo>
                      <a:pt x="1068" y="274"/>
                    </a:lnTo>
                    <a:lnTo>
                      <a:pt x="1064" y="289"/>
                    </a:lnTo>
                    <a:lnTo>
                      <a:pt x="1059" y="303"/>
                    </a:lnTo>
                    <a:lnTo>
                      <a:pt x="1053" y="317"/>
                    </a:lnTo>
                    <a:lnTo>
                      <a:pt x="1045" y="330"/>
                    </a:lnTo>
                    <a:lnTo>
                      <a:pt x="1037" y="342"/>
                    </a:lnTo>
                    <a:lnTo>
                      <a:pt x="1027" y="354"/>
                    </a:lnTo>
                    <a:lnTo>
                      <a:pt x="1016" y="364"/>
                    </a:lnTo>
                    <a:lnTo>
                      <a:pt x="1005" y="373"/>
                    </a:lnTo>
                    <a:lnTo>
                      <a:pt x="992" y="382"/>
                    </a:lnTo>
                    <a:lnTo>
                      <a:pt x="980" y="389"/>
                    </a:lnTo>
                    <a:lnTo>
                      <a:pt x="966" y="394"/>
                    </a:lnTo>
                    <a:lnTo>
                      <a:pt x="952" y="399"/>
                    </a:lnTo>
                    <a:lnTo>
                      <a:pt x="937" y="402"/>
                    </a:lnTo>
                    <a:lnTo>
                      <a:pt x="921" y="406"/>
                    </a:lnTo>
                    <a:lnTo>
                      <a:pt x="907" y="406"/>
                    </a:lnTo>
                    <a:close/>
                  </a:path>
                </a:pathLst>
              </a:custGeom>
              <a:solidFill>
                <a:srgbClr val="C542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98" tIns="34299" rIns="68598" bIns="34299"/>
              <a:lstStyle/>
              <a:p>
                <a:endParaRPr lang="fr-FR" sz="1400"/>
              </a:p>
            </p:txBody>
          </p:sp>
          <p:sp>
            <p:nvSpPr>
              <p:cNvPr id="35" name="Freeform 15">
                <a:extLst>
                  <a:ext uri="{FF2B5EF4-FFF2-40B4-BE49-F238E27FC236}">
                    <a16:creationId xmlns:a16="http://schemas.microsoft.com/office/drawing/2014/main" id="{64572698-0FAA-4060-966E-AB7FF63EB6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5014" y="4347410"/>
                <a:ext cx="3236868" cy="402630"/>
              </a:xfrm>
              <a:custGeom>
                <a:avLst/>
                <a:gdLst>
                  <a:gd name="T0" fmla="*/ 2147483646 w 3272"/>
                  <a:gd name="T1" fmla="*/ 398306921 h 407"/>
                  <a:gd name="T2" fmla="*/ 2147483646 w 3272"/>
                  <a:gd name="T3" fmla="*/ 322951798 h 407"/>
                  <a:gd name="T4" fmla="*/ 161475394 w 3272"/>
                  <a:gd name="T5" fmla="*/ 322951798 h 407"/>
                  <a:gd name="T6" fmla="*/ 129180909 w 3272"/>
                  <a:gd name="T7" fmla="*/ 320015666 h 407"/>
                  <a:gd name="T8" fmla="*/ 98843186 w 3272"/>
                  <a:gd name="T9" fmla="*/ 311208258 h 407"/>
                  <a:gd name="T10" fmla="*/ 71440605 w 3272"/>
                  <a:gd name="T11" fmla="*/ 295549216 h 407"/>
                  <a:gd name="T12" fmla="*/ 47953527 w 3272"/>
                  <a:gd name="T13" fmla="*/ 275976650 h 407"/>
                  <a:gd name="T14" fmla="*/ 27401591 w 3272"/>
                  <a:gd name="T15" fmla="*/ 251511189 h 407"/>
                  <a:gd name="T16" fmla="*/ 13701290 w 3272"/>
                  <a:gd name="T17" fmla="*/ 224108606 h 407"/>
                  <a:gd name="T18" fmla="*/ 2936132 w 3272"/>
                  <a:gd name="T19" fmla="*/ 194749262 h 407"/>
                  <a:gd name="T20" fmla="*/ 0 w 3272"/>
                  <a:gd name="T21" fmla="*/ 162454775 h 407"/>
                  <a:gd name="T22" fmla="*/ 978381 w 3272"/>
                  <a:gd name="T23" fmla="*/ 145817351 h 407"/>
                  <a:gd name="T24" fmla="*/ 6850645 w 3272"/>
                  <a:gd name="T25" fmla="*/ 114501245 h 407"/>
                  <a:gd name="T26" fmla="*/ 19572565 w 3272"/>
                  <a:gd name="T27" fmla="*/ 85141901 h 407"/>
                  <a:gd name="T28" fmla="*/ 36209988 w 3272"/>
                  <a:gd name="T29" fmla="*/ 59697070 h 407"/>
                  <a:gd name="T30" fmla="*/ 58718685 w 3272"/>
                  <a:gd name="T31" fmla="*/ 38166752 h 407"/>
                  <a:gd name="T32" fmla="*/ 84163514 w 3272"/>
                  <a:gd name="T33" fmla="*/ 20551937 h 407"/>
                  <a:gd name="T34" fmla="*/ 113521868 w 3272"/>
                  <a:gd name="T35" fmla="*/ 8807408 h 407"/>
                  <a:gd name="T36" fmla="*/ 144838961 w 3272"/>
                  <a:gd name="T37" fmla="*/ 978381 h 407"/>
                  <a:gd name="T38" fmla="*/ 2147483646 w 3272"/>
                  <a:gd name="T39" fmla="*/ 0 h 407"/>
                  <a:gd name="T40" fmla="*/ 2147483646 w 3272"/>
                  <a:gd name="T41" fmla="*/ 76334493 h 407"/>
                  <a:gd name="T42" fmla="*/ 2147483646 w 3272"/>
                  <a:gd name="T43" fmla="*/ 84163520 h 407"/>
                  <a:gd name="T44" fmla="*/ 2147483646 w 3272"/>
                  <a:gd name="T45" fmla="*/ 95907060 h 407"/>
                  <a:gd name="T46" fmla="*/ 2147483646 w 3272"/>
                  <a:gd name="T47" fmla="*/ 113521875 h 407"/>
                  <a:gd name="T48" fmla="*/ 2147483646 w 3272"/>
                  <a:gd name="T49" fmla="*/ 136031563 h 407"/>
                  <a:gd name="T50" fmla="*/ 2147483646 w 3272"/>
                  <a:gd name="T51" fmla="*/ 161475405 h 407"/>
                  <a:gd name="T52" fmla="*/ 2147483646 w 3272"/>
                  <a:gd name="T53" fmla="*/ 189856368 h 407"/>
                  <a:gd name="T54" fmla="*/ 2147483646 w 3272"/>
                  <a:gd name="T55" fmla="*/ 221172474 h 407"/>
                  <a:gd name="T56" fmla="*/ 2147483646 w 3272"/>
                  <a:gd name="T57" fmla="*/ 253467951 h 407"/>
                  <a:gd name="T58" fmla="*/ 2147483646 w 3272"/>
                  <a:gd name="T59" fmla="*/ 269126004 h 407"/>
                  <a:gd name="T60" fmla="*/ 2147483646 w 3272"/>
                  <a:gd name="T61" fmla="*/ 297506967 h 407"/>
                  <a:gd name="T62" fmla="*/ 2147483646 w 3272"/>
                  <a:gd name="T63" fmla="*/ 323930179 h 407"/>
                  <a:gd name="T64" fmla="*/ 2147483646 w 3272"/>
                  <a:gd name="T65" fmla="*/ 347417259 h 407"/>
                  <a:gd name="T66" fmla="*/ 2147483646 w 3272"/>
                  <a:gd name="T67" fmla="*/ 366990815 h 407"/>
                  <a:gd name="T68" fmla="*/ 2147483646 w 3272"/>
                  <a:gd name="T69" fmla="*/ 381670487 h 407"/>
                  <a:gd name="T70" fmla="*/ 2147483646 w 3272"/>
                  <a:gd name="T71" fmla="*/ 392434657 h 407"/>
                  <a:gd name="T72" fmla="*/ 2147483646 w 3272"/>
                  <a:gd name="T73" fmla="*/ 397328540 h 407"/>
                  <a:gd name="T74" fmla="*/ 2147483646 w 3272"/>
                  <a:gd name="T75" fmla="*/ 398306921 h 40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3272" h="407">
                    <a:moveTo>
                      <a:pt x="3108" y="407"/>
                    </a:moveTo>
                    <a:lnTo>
                      <a:pt x="3108" y="407"/>
                    </a:lnTo>
                    <a:lnTo>
                      <a:pt x="3090" y="406"/>
                    </a:lnTo>
                    <a:lnTo>
                      <a:pt x="2357" y="330"/>
                    </a:lnTo>
                    <a:lnTo>
                      <a:pt x="165" y="330"/>
                    </a:lnTo>
                    <a:lnTo>
                      <a:pt x="148" y="329"/>
                    </a:lnTo>
                    <a:lnTo>
                      <a:pt x="132" y="327"/>
                    </a:lnTo>
                    <a:lnTo>
                      <a:pt x="116" y="323"/>
                    </a:lnTo>
                    <a:lnTo>
                      <a:pt x="101" y="318"/>
                    </a:lnTo>
                    <a:lnTo>
                      <a:pt x="86" y="310"/>
                    </a:lnTo>
                    <a:lnTo>
                      <a:pt x="73" y="302"/>
                    </a:lnTo>
                    <a:lnTo>
                      <a:pt x="60" y="293"/>
                    </a:lnTo>
                    <a:lnTo>
                      <a:pt x="49" y="282"/>
                    </a:lnTo>
                    <a:lnTo>
                      <a:pt x="37" y="271"/>
                    </a:lnTo>
                    <a:lnTo>
                      <a:pt x="28" y="257"/>
                    </a:lnTo>
                    <a:lnTo>
                      <a:pt x="20" y="244"/>
                    </a:lnTo>
                    <a:lnTo>
                      <a:pt x="14" y="229"/>
                    </a:lnTo>
                    <a:lnTo>
                      <a:pt x="7" y="215"/>
                    </a:lnTo>
                    <a:lnTo>
                      <a:pt x="3" y="199"/>
                    </a:lnTo>
                    <a:lnTo>
                      <a:pt x="1" y="182"/>
                    </a:lnTo>
                    <a:lnTo>
                      <a:pt x="0" y="166"/>
                    </a:lnTo>
                    <a:lnTo>
                      <a:pt x="1" y="149"/>
                    </a:lnTo>
                    <a:lnTo>
                      <a:pt x="3" y="132"/>
                    </a:lnTo>
                    <a:lnTo>
                      <a:pt x="7" y="117"/>
                    </a:lnTo>
                    <a:lnTo>
                      <a:pt x="14" y="101"/>
                    </a:lnTo>
                    <a:lnTo>
                      <a:pt x="20" y="87"/>
                    </a:lnTo>
                    <a:lnTo>
                      <a:pt x="28" y="73"/>
                    </a:lnTo>
                    <a:lnTo>
                      <a:pt x="37" y="61"/>
                    </a:lnTo>
                    <a:lnTo>
                      <a:pt x="49" y="49"/>
                    </a:lnTo>
                    <a:lnTo>
                      <a:pt x="60" y="39"/>
                    </a:lnTo>
                    <a:lnTo>
                      <a:pt x="73" y="28"/>
                    </a:lnTo>
                    <a:lnTo>
                      <a:pt x="86" y="21"/>
                    </a:lnTo>
                    <a:lnTo>
                      <a:pt x="101" y="14"/>
                    </a:lnTo>
                    <a:lnTo>
                      <a:pt x="116" y="9"/>
                    </a:lnTo>
                    <a:lnTo>
                      <a:pt x="132" y="5"/>
                    </a:lnTo>
                    <a:lnTo>
                      <a:pt x="148" y="1"/>
                    </a:lnTo>
                    <a:lnTo>
                      <a:pt x="165" y="0"/>
                    </a:lnTo>
                    <a:lnTo>
                      <a:pt x="2374" y="0"/>
                    </a:lnTo>
                    <a:lnTo>
                      <a:pt x="3125" y="78"/>
                    </a:lnTo>
                    <a:lnTo>
                      <a:pt x="3141" y="82"/>
                    </a:lnTo>
                    <a:lnTo>
                      <a:pt x="3157" y="86"/>
                    </a:lnTo>
                    <a:lnTo>
                      <a:pt x="3172" y="91"/>
                    </a:lnTo>
                    <a:lnTo>
                      <a:pt x="3187" y="98"/>
                    </a:lnTo>
                    <a:lnTo>
                      <a:pt x="3201" y="106"/>
                    </a:lnTo>
                    <a:lnTo>
                      <a:pt x="3213" y="116"/>
                    </a:lnTo>
                    <a:lnTo>
                      <a:pt x="3224" y="126"/>
                    </a:lnTo>
                    <a:lnTo>
                      <a:pt x="3235" y="139"/>
                    </a:lnTo>
                    <a:lnTo>
                      <a:pt x="3244" y="151"/>
                    </a:lnTo>
                    <a:lnTo>
                      <a:pt x="3253" y="165"/>
                    </a:lnTo>
                    <a:lnTo>
                      <a:pt x="3260" y="179"/>
                    </a:lnTo>
                    <a:lnTo>
                      <a:pt x="3265" y="194"/>
                    </a:lnTo>
                    <a:lnTo>
                      <a:pt x="3269" y="209"/>
                    </a:lnTo>
                    <a:lnTo>
                      <a:pt x="3271" y="226"/>
                    </a:lnTo>
                    <a:lnTo>
                      <a:pt x="3272" y="243"/>
                    </a:lnTo>
                    <a:lnTo>
                      <a:pt x="3271" y="259"/>
                    </a:lnTo>
                    <a:lnTo>
                      <a:pt x="3269" y="275"/>
                    </a:lnTo>
                    <a:lnTo>
                      <a:pt x="3265" y="290"/>
                    </a:lnTo>
                    <a:lnTo>
                      <a:pt x="3260" y="304"/>
                    </a:lnTo>
                    <a:lnTo>
                      <a:pt x="3254" y="319"/>
                    </a:lnTo>
                    <a:lnTo>
                      <a:pt x="3246" y="331"/>
                    </a:lnTo>
                    <a:lnTo>
                      <a:pt x="3238" y="344"/>
                    </a:lnTo>
                    <a:lnTo>
                      <a:pt x="3228" y="355"/>
                    </a:lnTo>
                    <a:lnTo>
                      <a:pt x="3217" y="366"/>
                    </a:lnTo>
                    <a:lnTo>
                      <a:pt x="3206" y="375"/>
                    </a:lnTo>
                    <a:lnTo>
                      <a:pt x="3193" y="383"/>
                    </a:lnTo>
                    <a:lnTo>
                      <a:pt x="3181" y="390"/>
                    </a:lnTo>
                    <a:lnTo>
                      <a:pt x="3167" y="396"/>
                    </a:lnTo>
                    <a:lnTo>
                      <a:pt x="3153" y="401"/>
                    </a:lnTo>
                    <a:lnTo>
                      <a:pt x="3138" y="404"/>
                    </a:lnTo>
                    <a:lnTo>
                      <a:pt x="3123" y="406"/>
                    </a:lnTo>
                    <a:lnTo>
                      <a:pt x="3108" y="407"/>
                    </a:lnTo>
                    <a:close/>
                  </a:path>
                </a:pathLst>
              </a:custGeom>
              <a:solidFill>
                <a:srgbClr val="E4790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98" tIns="34299" rIns="68598" bIns="34299"/>
              <a:lstStyle/>
              <a:p>
                <a:endParaRPr lang="fr-FR" sz="1400"/>
              </a:p>
            </p:txBody>
          </p:sp>
          <p:sp>
            <p:nvSpPr>
              <p:cNvPr id="36" name="Freeform 13">
                <a:extLst>
                  <a:ext uri="{FF2B5EF4-FFF2-40B4-BE49-F238E27FC236}">
                    <a16:creationId xmlns:a16="http://schemas.microsoft.com/office/drawing/2014/main" id="{3BA80940-C6A9-4D82-8611-B567213C11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4253" y="5399457"/>
                <a:ext cx="1060490" cy="402630"/>
              </a:xfrm>
              <a:custGeom>
                <a:avLst/>
                <a:gdLst>
                  <a:gd name="T0" fmla="*/ 887628151 w 1072"/>
                  <a:gd name="T1" fmla="*/ 398306921 h 407"/>
                  <a:gd name="T2" fmla="*/ 144838994 w 1072"/>
                  <a:gd name="T3" fmla="*/ 321972428 h 407"/>
                  <a:gd name="T4" fmla="*/ 128201568 w 1072"/>
                  <a:gd name="T5" fmla="*/ 320015666 h 407"/>
                  <a:gd name="T6" fmla="*/ 97863837 w 1072"/>
                  <a:gd name="T7" fmla="*/ 309250507 h 407"/>
                  <a:gd name="T8" fmla="*/ 70462240 w 1072"/>
                  <a:gd name="T9" fmla="*/ 295549216 h 407"/>
                  <a:gd name="T10" fmla="*/ 45995786 w 1072"/>
                  <a:gd name="T11" fmla="*/ 274998269 h 407"/>
                  <a:gd name="T12" fmla="*/ 26423216 w 1072"/>
                  <a:gd name="T13" fmla="*/ 250531819 h 407"/>
                  <a:gd name="T14" fmla="*/ 12721923 w 1072"/>
                  <a:gd name="T15" fmla="*/ 224108606 h 407"/>
                  <a:gd name="T16" fmla="*/ 3914514 w 1072"/>
                  <a:gd name="T17" fmla="*/ 193770881 h 407"/>
                  <a:gd name="T18" fmla="*/ 0 w 1072"/>
                  <a:gd name="T19" fmla="*/ 162454775 h 407"/>
                  <a:gd name="T20" fmla="*/ 978381 w 1072"/>
                  <a:gd name="T21" fmla="*/ 145817351 h 407"/>
                  <a:gd name="T22" fmla="*/ 7829028 w 1072"/>
                  <a:gd name="T23" fmla="*/ 113521875 h 407"/>
                  <a:gd name="T24" fmla="*/ 19572570 w 1072"/>
                  <a:gd name="T25" fmla="*/ 83184149 h 407"/>
                  <a:gd name="T26" fmla="*/ 38166758 w 1072"/>
                  <a:gd name="T27" fmla="*/ 57740308 h 407"/>
                  <a:gd name="T28" fmla="*/ 59697079 w 1072"/>
                  <a:gd name="T29" fmla="*/ 37188371 h 407"/>
                  <a:gd name="T30" fmla="*/ 86120296 w 1072"/>
                  <a:gd name="T31" fmla="*/ 19572566 h 407"/>
                  <a:gd name="T32" fmla="*/ 114501264 w 1072"/>
                  <a:gd name="T33" fmla="*/ 6850646 h 407"/>
                  <a:gd name="T34" fmla="*/ 144838994 w 1072"/>
                  <a:gd name="T35" fmla="*/ 978381 h 407"/>
                  <a:gd name="T36" fmla="*/ 178112857 w 1072"/>
                  <a:gd name="T37" fmla="*/ 978381 h 407"/>
                  <a:gd name="T38" fmla="*/ 904264588 w 1072"/>
                  <a:gd name="T39" fmla="*/ 76334493 h 407"/>
                  <a:gd name="T40" fmla="*/ 935580700 w 1072"/>
                  <a:gd name="T41" fmla="*/ 83184149 h 407"/>
                  <a:gd name="T42" fmla="*/ 964940049 w 1072"/>
                  <a:gd name="T43" fmla="*/ 95907060 h 407"/>
                  <a:gd name="T44" fmla="*/ 990384884 w 1072"/>
                  <a:gd name="T45" fmla="*/ 113521875 h 407"/>
                  <a:gd name="T46" fmla="*/ 1011915205 w 1072"/>
                  <a:gd name="T47" fmla="*/ 135052192 h 407"/>
                  <a:gd name="T48" fmla="*/ 1029531013 w 1072"/>
                  <a:gd name="T49" fmla="*/ 160497024 h 407"/>
                  <a:gd name="T50" fmla="*/ 1042252935 w 1072"/>
                  <a:gd name="T51" fmla="*/ 189856368 h 407"/>
                  <a:gd name="T52" fmla="*/ 1048125201 w 1072"/>
                  <a:gd name="T53" fmla="*/ 221172474 h 407"/>
                  <a:gd name="T54" fmla="*/ 1048125201 w 1072"/>
                  <a:gd name="T55" fmla="*/ 253467951 h 407"/>
                  <a:gd name="T56" fmla="*/ 1046167449 w 1072"/>
                  <a:gd name="T57" fmla="*/ 269126004 h 407"/>
                  <a:gd name="T58" fmla="*/ 1036381659 w 1072"/>
                  <a:gd name="T59" fmla="*/ 297506967 h 407"/>
                  <a:gd name="T60" fmla="*/ 1023658747 w 1072"/>
                  <a:gd name="T61" fmla="*/ 323930179 h 407"/>
                  <a:gd name="T62" fmla="*/ 1005064559 w 1072"/>
                  <a:gd name="T63" fmla="*/ 347417259 h 407"/>
                  <a:gd name="T64" fmla="*/ 983534237 w 1072"/>
                  <a:gd name="T65" fmla="*/ 366990815 h 407"/>
                  <a:gd name="T66" fmla="*/ 959068773 w 1072"/>
                  <a:gd name="T67" fmla="*/ 381670487 h 407"/>
                  <a:gd name="T68" fmla="*/ 931666186 w 1072"/>
                  <a:gd name="T69" fmla="*/ 392434657 h 407"/>
                  <a:gd name="T70" fmla="*/ 902307826 w 1072"/>
                  <a:gd name="T71" fmla="*/ 397328540 h 407"/>
                  <a:gd name="T72" fmla="*/ 887628151 w 1072"/>
                  <a:gd name="T73" fmla="*/ 398306921 h 40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072" h="407">
                    <a:moveTo>
                      <a:pt x="907" y="407"/>
                    </a:moveTo>
                    <a:lnTo>
                      <a:pt x="907" y="407"/>
                    </a:lnTo>
                    <a:lnTo>
                      <a:pt x="890" y="406"/>
                    </a:lnTo>
                    <a:lnTo>
                      <a:pt x="148" y="329"/>
                    </a:lnTo>
                    <a:lnTo>
                      <a:pt x="131" y="327"/>
                    </a:lnTo>
                    <a:lnTo>
                      <a:pt x="115" y="323"/>
                    </a:lnTo>
                    <a:lnTo>
                      <a:pt x="100" y="316"/>
                    </a:lnTo>
                    <a:lnTo>
                      <a:pt x="86" y="310"/>
                    </a:lnTo>
                    <a:lnTo>
                      <a:pt x="72" y="302"/>
                    </a:lnTo>
                    <a:lnTo>
                      <a:pt x="60" y="291"/>
                    </a:lnTo>
                    <a:lnTo>
                      <a:pt x="47" y="281"/>
                    </a:lnTo>
                    <a:lnTo>
                      <a:pt x="37" y="270"/>
                    </a:lnTo>
                    <a:lnTo>
                      <a:pt x="27" y="256"/>
                    </a:lnTo>
                    <a:lnTo>
                      <a:pt x="19" y="243"/>
                    </a:lnTo>
                    <a:lnTo>
                      <a:pt x="13" y="229"/>
                    </a:lnTo>
                    <a:lnTo>
                      <a:pt x="8" y="213"/>
                    </a:lnTo>
                    <a:lnTo>
                      <a:pt x="4" y="198"/>
                    </a:lnTo>
                    <a:lnTo>
                      <a:pt x="1" y="182"/>
                    </a:lnTo>
                    <a:lnTo>
                      <a:pt x="0" y="166"/>
                    </a:lnTo>
                    <a:lnTo>
                      <a:pt x="1" y="149"/>
                    </a:lnTo>
                    <a:lnTo>
                      <a:pt x="4" y="132"/>
                    </a:lnTo>
                    <a:lnTo>
                      <a:pt x="8" y="116"/>
                    </a:lnTo>
                    <a:lnTo>
                      <a:pt x="14" y="100"/>
                    </a:lnTo>
                    <a:lnTo>
                      <a:pt x="20" y="85"/>
                    </a:lnTo>
                    <a:lnTo>
                      <a:pt x="29" y="72"/>
                    </a:lnTo>
                    <a:lnTo>
                      <a:pt x="39" y="59"/>
                    </a:lnTo>
                    <a:lnTo>
                      <a:pt x="49" y="48"/>
                    </a:lnTo>
                    <a:lnTo>
                      <a:pt x="61" y="38"/>
                    </a:lnTo>
                    <a:lnTo>
                      <a:pt x="74" y="28"/>
                    </a:lnTo>
                    <a:lnTo>
                      <a:pt x="88" y="20"/>
                    </a:lnTo>
                    <a:lnTo>
                      <a:pt x="101" y="14"/>
                    </a:lnTo>
                    <a:lnTo>
                      <a:pt x="117" y="7"/>
                    </a:lnTo>
                    <a:lnTo>
                      <a:pt x="133" y="4"/>
                    </a:lnTo>
                    <a:lnTo>
                      <a:pt x="148" y="1"/>
                    </a:lnTo>
                    <a:lnTo>
                      <a:pt x="165" y="0"/>
                    </a:lnTo>
                    <a:lnTo>
                      <a:pt x="182" y="1"/>
                    </a:lnTo>
                    <a:lnTo>
                      <a:pt x="924" y="78"/>
                    </a:lnTo>
                    <a:lnTo>
                      <a:pt x="941" y="81"/>
                    </a:lnTo>
                    <a:lnTo>
                      <a:pt x="956" y="85"/>
                    </a:lnTo>
                    <a:lnTo>
                      <a:pt x="972" y="91"/>
                    </a:lnTo>
                    <a:lnTo>
                      <a:pt x="986" y="98"/>
                    </a:lnTo>
                    <a:lnTo>
                      <a:pt x="1000" y="106"/>
                    </a:lnTo>
                    <a:lnTo>
                      <a:pt x="1012" y="116"/>
                    </a:lnTo>
                    <a:lnTo>
                      <a:pt x="1024" y="127"/>
                    </a:lnTo>
                    <a:lnTo>
                      <a:pt x="1034" y="138"/>
                    </a:lnTo>
                    <a:lnTo>
                      <a:pt x="1044" y="151"/>
                    </a:lnTo>
                    <a:lnTo>
                      <a:pt x="1052" y="164"/>
                    </a:lnTo>
                    <a:lnTo>
                      <a:pt x="1059" y="179"/>
                    </a:lnTo>
                    <a:lnTo>
                      <a:pt x="1065" y="194"/>
                    </a:lnTo>
                    <a:lnTo>
                      <a:pt x="1069" y="209"/>
                    </a:lnTo>
                    <a:lnTo>
                      <a:pt x="1071" y="226"/>
                    </a:lnTo>
                    <a:lnTo>
                      <a:pt x="1072" y="243"/>
                    </a:lnTo>
                    <a:lnTo>
                      <a:pt x="1071" y="259"/>
                    </a:lnTo>
                    <a:lnTo>
                      <a:pt x="1069" y="275"/>
                    </a:lnTo>
                    <a:lnTo>
                      <a:pt x="1065" y="290"/>
                    </a:lnTo>
                    <a:lnTo>
                      <a:pt x="1059" y="304"/>
                    </a:lnTo>
                    <a:lnTo>
                      <a:pt x="1053" y="318"/>
                    </a:lnTo>
                    <a:lnTo>
                      <a:pt x="1046" y="331"/>
                    </a:lnTo>
                    <a:lnTo>
                      <a:pt x="1037" y="343"/>
                    </a:lnTo>
                    <a:lnTo>
                      <a:pt x="1027" y="355"/>
                    </a:lnTo>
                    <a:lnTo>
                      <a:pt x="1017" y="365"/>
                    </a:lnTo>
                    <a:lnTo>
                      <a:pt x="1005" y="375"/>
                    </a:lnTo>
                    <a:lnTo>
                      <a:pt x="993" y="383"/>
                    </a:lnTo>
                    <a:lnTo>
                      <a:pt x="980" y="390"/>
                    </a:lnTo>
                    <a:lnTo>
                      <a:pt x="967" y="395"/>
                    </a:lnTo>
                    <a:lnTo>
                      <a:pt x="952" y="401"/>
                    </a:lnTo>
                    <a:lnTo>
                      <a:pt x="938" y="404"/>
                    </a:lnTo>
                    <a:lnTo>
                      <a:pt x="922" y="406"/>
                    </a:lnTo>
                    <a:lnTo>
                      <a:pt x="907" y="407"/>
                    </a:lnTo>
                    <a:close/>
                  </a:path>
                </a:pathLst>
              </a:custGeom>
              <a:solidFill>
                <a:srgbClr val="913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98" tIns="34299" rIns="68598" bIns="34299"/>
              <a:lstStyle/>
              <a:p>
                <a:endParaRPr lang="fr-FR" sz="1400"/>
              </a:p>
            </p:txBody>
          </p:sp>
          <p:sp>
            <p:nvSpPr>
              <p:cNvPr id="37" name="Freeform 14">
                <a:extLst>
                  <a:ext uri="{FF2B5EF4-FFF2-40B4-BE49-F238E27FC236}">
                    <a16:creationId xmlns:a16="http://schemas.microsoft.com/office/drawing/2014/main" id="{256B5B85-2099-4FE2-950E-1F636FB3B7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77113" y="5749886"/>
                <a:ext cx="1059501" cy="401641"/>
              </a:xfrm>
              <a:custGeom>
                <a:avLst/>
                <a:gdLst>
                  <a:gd name="T0" fmla="*/ 887628372 w 1071"/>
                  <a:gd name="T1" fmla="*/ 397328800 h 406"/>
                  <a:gd name="T2" fmla="*/ 144839030 w 1071"/>
                  <a:gd name="T3" fmla="*/ 320994257 h 406"/>
                  <a:gd name="T4" fmla="*/ 128201600 w 1071"/>
                  <a:gd name="T5" fmla="*/ 319037494 h 406"/>
                  <a:gd name="T6" fmla="*/ 97863862 w 1071"/>
                  <a:gd name="T7" fmla="*/ 309250710 h 406"/>
                  <a:gd name="T8" fmla="*/ 70462257 w 1071"/>
                  <a:gd name="T9" fmla="*/ 294571028 h 406"/>
                  <a:gd name="T10" fmla="*/ 45995797 w 1071"/>
                  <a:gd name="T11" fmla="*/ 274020067 h 406"/>
                  <a:gd name="T12" fmla="*/ 26423223 w 1071"/>
                  <a:gd name="T13" fmla="*/ 250531982 h 406"/>
                  <a:gd name="T14" fmla="*/ 11743545 w 1071"/>
                  <a:gd name="T15" fmla="*/ 223130372 h 406"/>
                  <a:gd name="T16" fmla="*/ 2936133 w 1071"/>
                  <a:gd name="T17" fmla="*/ 192792626 h 406"/>
                  <a:gd name="T18" fmla="*/ 0 w 1071"/>
                  <a:gd name="T19" fmla="*/ 160497129 h 406"/>
                  <a:gd name="T20" fmla="*/ 978381 w 1071"/>
                  <a:gd name="T21" fmla="*/ 144839065 h 406"/>
                  <a:gd name="T22" fmla="*/ 6850648 w 1071"/>
                  <a:gd name="T23" fmla="*/ 111565186 h 406"/>
                  <a:gd name="T24" fmla="*/ 19572574 w 1071"/>
                  <a:gd name="T25" fmla="*/ 83184204 h 406"/>
                  <a:gd name="T26" fmla="*/ 37188386 w 1071"/>
                  <a:gd name="T27" fmla="*/ 56760975 h 406"/>
                  <a:gd name="T28" fmla="*/ 58718713 w 1071"/>
                  <a:gd name="T29" fmla="*/ 35230643 h 406"/>
                  <a:gd name="T30" fmla="*/ 85141936 w 1071"/>
                  <a:gd name="T31" fmla="*/ 18594198 h 406"/>
                  <a:gd name="T32" fmla="*/ 113522911 w 1071"/>
                  <a:gd name="T33" fmla="*/ 5872268 h 406"/>
                  <a:gd name="T34" fmla="*/ 144839030 w 1071"/>
                  <a:gd name="T35" fmla="*/ 0 h 406"/>
                  <a:gd name="T36" fmla="*/ 178112901 w 1071"/>
                  <a:gd name="T37" fmla="*/ 0 h 406"/>
                  <a:gd name="T38" fmla="*/ 904264813 w 1071"/>
                  <a:gd name="T39" fmla="*/ 75355172 h 406"/>
                  <a:gd name="T40" fmla="*/ 935581921 w 1071"/>
                  <a:gd name="T41" fmla="*/ 82205822 h 406"/>
                  <a:gd name="T42" fmla="*/ 964941278 w 1071"/>
                  <a:gd name="T43" fmla="*/ 94928741 h 406"/>
                  <a:gd name="T44" fmla="*/ 990385130 w 1071"/>
                  <a:gd name="T45" fmla="*/ 111565186 h 406"/>
                  <a:gd name="T46" fmla="*/ 1011915456 w 1071"/>
                  <a:gd name="T47" fmla="*/ 134073899 h 406"/>
                  <a:gd name="T48" fmla="*/ 1029531268 w 1071"/>
                  <a:gd name="T49" fmla="*/ 159518747 h 406"/>
                  <a:gd name="T50" fmla="*/ 1041274813 w 1071"/>
                  <a:gd name="T51" fmla="*/ 188878110 h 406"/>
                  <a:gd name="T52" fmla="*/ 1047147080 w 1071"/>
                  <a:gd name="T53" fmla="*/ 220194237 h 406"/>
                  <a:gd name="T54" fmla="*/ 1047147080 w 1071"/>
                  <a:gd name="T55" fmla="*/ 252489735 h 406"/>
                  <a:gd name="T56" fmla="*/ 1045189328 w 1071"/>
                  <a:gd name="T57" fmla="*/ 268147798 h 406"/>
                  <a:gd name="T58" fmla="*/ 1036381917 w 1071"/>
                  <a:gd name="T59" fmla="*/ 296528780 h 406"/>
                  <a:gd name="T60" fmla="*/ 1022680620 w 1071"/>
                  <a:gd name="T61" fmla="*/ 322952010 h 406"/>
                  <a:gd name="T62" fmla="*/ 1005064808 w 1071"/>
                  <a:gd name="T63" fmla="*/ 346439105 h 406"/>
                  <a:gd name="T64" fmla="*/ 983535471 w 1071"/>
                  <a:gd name="T65" fmla="*/ 365033302 h 406"/>
                  <a:gd name="T66" fmla="*/ 959069011 w 1071"/>
                  <a:gd name="T67" fmla="*/ 380692355 h 406"/>
                  <a:gd name="T68" fmla="*/ 931667406 w 1071"/>
                  <a:gd name="T69" fmla="*/ 390478150 h 406"/>
                  <a:gd name="T70" fmla="*/ 901329669 w 1071"/>
                  <a:gd name="T71" fmla="*/ 397328800 h 406"/>
                  <a:gd name="T72" fmla="*/ 887628372 w 1071"/>
                  <a:gd name="T73" fmla="*/ 397328800 h 40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071" h="406">
                    <a:moveTo>
                      <a:pt x="907" y="406"/>
                    </a:moveTo>
                    <a:lnTo>
                      <a:pt x="907" y="406"/>
                    </a:lnTo>
                    <a:lnTo>
                      <a:pt x="889" y="405"/>
                    </a:lnTo>
                    <a:lnTo>
                      <a:pt x="148" y="328"/>
                    </a:lnTo>
                    <a:lnTo>
                      <a:pt x="131" y="326"/>
                    </a:lnTo>
                    <a:lnTo>
                      <a:pt x="114" y="321"/>
                    </a:lnTo>
                    <a:lnTo>
                      <a:pt x="100" y="316"/>
                    </a:lnTo>
                    <a:lnTo>
                      <a:pt x="85" y="309"/>
                    </a:lnTo>
                    <a:lnTo>
                      <a:pt x="72" y="301"/>
                    </a:lnTo>
                    <a:lnTo>
                      <a:pt x="59" y="290"/>
                    </a:lnTo>
                    <a:lnTo>
                      <a:pt x="47" y="280"/>
                    </a:lnTo>
                    <a:lnTo>
                      <a:pt x="36" y="268"/>
                    </a:lnTo>
                    <a:lnTo>
                      <a:pt x="27" y="256"/>
                    </a:lnTo>
                    <a:lnTo>
                      <a:pt x="19" y="242"/>
                    </a:lnTo>
                    <a:lnTo>
                      <a:pt x="12" y="228"/>
                    </a:lnTo>
                    <a:lnTo>
                      <a:pt x="7" y="212"/>
                    </a:lnTo>
                    <a:lnTo>
                      <a:pt x="3" y="197"/>
                    </a:lnTo>
                    <a:lnTo>
                      <a:pt x="1" y="181"/>
                    </a:lnTo>
                    <a:lnTo>
                      <a:pt x="0" y="164"/>
                    </a:lnTo>
                    <a:lnTo>
                      <a:pt x="1" y="148"/>
                    </a:lnTo>
                    <a:lnTo>
                      <a:pt x="3" y="131"/>
                    </a:lnTo>
                    <a:lnTo>
                      <a:pt x="7" y="114"/>
                    </a:lnTo>
                    <a:lnTo>
                      <a:pt x="13" y="100"/>
                    </a:lnTo>
                    <a:lnTo>
                      <a:pt x="20" y="85"/>
                    </a:lnTo>
                    <a:lnTo>
                      <a:pt x="28" y="72"/>
                    </a:lnTo>
                    <a:lnTo>
                      <a:pt x="38" y="58"/>
                    </a:lnTo>
                    <a:lnTo>
                      <a:pt x="49" y="47"/>
                    </a:lnTo>
                    <a:lnTo>
                      <a:pt x="60" y="36"/>
                    </a:lnTo>
                    <a:lnTo>
                      <a:pt x="74" y="27"/>
                    </a:lnTo>
                    <a:lnTo>
                      <a:pt x="87" y="19"/>
                    </a:lnTo>
                    <a:lnTo>
                      <a:pt x="101" y="12"/>
                    </a:lnTo>
                    <a:lnTo>
                      <a:pt x="116" y="6"/>
                    </a:lnTo>
                    <a:lnTo>
                      <a:pt x="132" y="3"/>
                    </a:lnTo>
                    <a:lnTo>
                      <a:pt x="148" y="0"/>
                    </a:lnTo>
                    <a:lnTo>
                      <a:pt x="164" y="0"/>
                    </a:lnTo>
                    <a:lnTo>
                      <a:pt x="182" y="0"/>
                    </a:lnTo>
                    <a:lnTo>
                      <a:pt x="924" y="77"/>
                    </a:lnTo>
                    <a:lnTo>
                      <a:pt x="940" y="80"/>
                    </a:lnTo>
                    <a:lnTo>
                      <a:pt x="956" y="84"/>
                    </a:lnTo>
                    <a:lnTo>
                      <a:pt x="971" y="89"/>
                    </a:lnTo>
                    <a:lnTo>
                      <a:pt x="986" y="97"/>
                    </a:lnTo>
                    <a:lnTo>
                      <a:pt x="999" y="105"/>
                    </a:lnTo>
                    <a:lnTo>
                      <a:pt x="1012" y="114"/>
                    </a:lnTo>
                    <a:lnTo>
                      <a:pt x="1023" y="126"/>
                    </a:lnTo>
                    <a:lnTo>
                      <a:pt x="1034" y="137"/>
                    </a:lnTo>
                    <a:lnTo>
                      <a:pt x="1043" y="150"/>
                    </a:lnTo>
                    <a:lnTo>
                      <a:pt x="1052" y="163"/>
                    </a:lnTo>
                    <a:lnTo>
                      <a:pt x="1059" y="178"/>
                    </a:lnTo>
                    <a:lnTo>
                      <a:pt x="1064" y="193"/>
                    </a:lnTo>
                    <a:lnTo>
                      <a:pt x="1068" y="209"/>
                    </a:lnTo>
                    <a:lnTo>
                      <a:pt x="1070" y="225"/>
                    </a:lnTo>
                    <a:lnTo>
                      <a:pt x="1071" y="241"/>
                    </a:lnTo>
                    <a:lnTo>
                      <a:pt x="1070" y="258"/>
                    </a:lnTo>
                    <a:lnTo>
                      <a:pt x="1068" y="274"/>
                    </a:lnTo>
                    <a:lnTo>
                      <a:pt x="1064" y="289"/>
                    </a:lnTo>
                    <a:lnTo>
                      <a:pt x="1059" y="303"/>
                    </a:lnTo>
                    <a:lnTo>
                      <a:pt x="1053" y="317"/>
                    </a:lnTo>
                    <a:lnTo>
                      <a:pt x="1045" y="330"/>
                    </a:lnTo>
                    <a:lnTo>
                      <a:pt x="1037" y="342"/>
                    </a:lnTo>
                    <a:lnTo>
                      <a:pt x="1027" y="354"/>
                    </a:lnTo>
                    <a:lnTo>
                      <a:pt x="1016" y="364"/>
                    </a:lnTo>
                    <a:lnTo>
                      <a:pt x="1005" y="373"/>
                    </a:lnTo>
                    <a:lnTo>
                      <a:pt x="992" y="382"/>
                    </a:lnTo>
                    <a:lnTo>
                      <a:pt x="980" y="389"/>
                    </a:lnTo>
                    <a:lnTo>
                      <a:pt x="966" y="394"/>
                    </a:lnTo>
                    <a:lnTo>
                      <a:pt x="952" y="399"/>
                    </a:lnTo>
                    <a:lnTo>
                      <a:pt x="937" y="402"/>
                    </a:lnTo>
                    <a:lnTo>
                      <a:pt x="921" y="406"/>
                    </a:lnTo>
                    <a:lnTo>
                      <a:pt x="907" y="406"/>
                    </a:lnTo>
                    <a:close/>
                  </a:path>
                </a:pathLst>
              </a:custGeom>
              <a:solidFill>
                <a:srgbClr val="1970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98" tIns="34299" rIns="68598" bIns="34299"/>
              <a:lstStyle/>
              <a:p>
                <a:endParaRPr lang="fr-FR" sz="1400"/>
              </a:p>
            </p:txBody>
          </p:sp>
          <p:sp>
            <p:nvSpPr>
              <p:cNvPr id="38" name="Freeform 13">
                <a:extLst>
                  <a:ext uri="{FF2B5EF4-FFF2-40B4-BE49-F238E27FC236}">
                    <a16:creationId xmlns:a16="http://schemas.microsoft.com/office/drawing/2014/main" id="{647515D0-7B94-4273-8477-FA85D095A3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4253" y="6099326"/>
                <a:ext cx="1060490" cy="402630"/>
              </a:xfrm>
              <a:custGeom>
                <a:avLst/>
                <a:gdLst>
                  <a:gd name="T0" fmla="*/ 887628151 w 1072"/>
                  <a:gd name="T1" fmla="*/ 398306921 h 407"/>
                  <a:gd name="T2" fmla="*/ 144838994 w 1072"/>
                  <a:gd name="T3" fmla="*/ 321972428 h 407"/>
                  <a:gd name="T4" fmla="*/ 128201568 w 1072"/>
                  <a:gd name="T5" fmla="*/ 320015666 h 407"/>
                  <a:gd name="T6" fmla="*/ 97863837 w 1072"/>
                  <a:gd name="T7" fmla="*/ 309250507 h 407"/>
                  <a:gd name="T8" fmla="*/ 70462240 w 1072"/>
                  <a:gd name="T9" fmla="*/ 295549216 h 407"/>
                  <a:gd name="T10" fmla="*/ 45995786 w 1072"/>
                  <a:gd name="T11" fmla="*/ 274998269 h 407"/>
                  <a:gd name="T12" fmla="*/ 26423216 w 1072"/>
                  <a:gd name="T13" fmla="*/ 250531819 h 407"/>
                  <a:gd name="T14" fmla="*/ 12721923 w 1072"/>
                  <a:gd name="T15" fmla="*/ 224108606 h 407"/>
                  <a:gd name="T16" fmla="*/ 3914514 w 1072"/>
                  <a:gd name="T17" fmla="*/ 193770881 h 407"/>
                  <a:gd name="T18" fmla="*/ 0 w 1072"/>
                  <a:gd name="T19" fmla="*/ 162454775 h 407"/>
                  <a:gd name="T20" fmla="*/ 978381 w 1072"/>
                  <a:gd name="T21" fmla="*/ 145817351 h 407"/>
                  <a:gd name="T22" fmla="*/ 7829028 w 1072"/>
                  <a:gd name="T23" fmla="*/ 113521875 h 407"/>
                  <a:gd name="T24" fmla="*/ 19572570 w 1072"/>
                  <a:gd name="T25" fmla="*/ 83184149 h 407"/>
                  <a:gd name="T26" fmla="*/ 38166758 w 1072"/>
                  <a:gd name="T27" fmla="*/ 57740308 h 407"/>
                  <a:gd name="T28" fmla="*/ 59697079 w 1072"/>
                  <a:gd name="T29" fmla="*/ 37188371 h 407"/>
                  <a:gd name="T30" fmla="*/ 86120296 w 1072"/>
                  <a:gd name="T31" fmla="*/ 19572566 h 407"/>
                  <a:gd name="T32" fmla="*/ 114501264 w 1072"/>
                  <a:gd name="T33" fmla="*/ 6850646 h 407"/>
                  <a:gd name="T34" fmla="*/ 144838994 w 1072"/>
                  <a:gd name="T35" fmla="*/ 978381 h 407"/>
                  <a:gd name="T36" fmla="*/ 178112857 w 1072"/>
                  <a:gd name="T37" fmla="*/ 978381 h 407"/>
                  <a:gd name="T38" fmla="*/ 904264588 w 1072"/>
                  <a:gd name="T39" fmla="*/ 76334493 h 407"/>
                  <a:gd name="T40" fmla="*/ 935580700 w 1072"/>
                  <a:gd name="T41" fmla="*/ 83184149 h 407"/>
                  <a:gd name="T42" fmla="*/ 964940049 w 1072"/>
                  <a:gd name="T43" fmla="*/ 95907060 h 407"/>
                  <a:gd name="T44" fmla="*/ 990384884 w 1072"/>
                  <a:gd name="T45" fmla="*/ 113521875 h 407"/>
                  <a:gd name="T46" fmla="*/ 1011915205 w 1072"/>
                  <a:gd name="T47" fmla="*/ 135052192 h 407"/>
                  <a:gd name="T48" fmla="*/ 1029531013 w 1072"/>
                  <a:gd name="T49" fmla="*/ 160497024 h 407"/>
                  <a:gd name="T50" fmla="*/ 1042252935 w 1072"/>
                  <a:gd name="T51" fmla="*/ 189856368 h 407"/>
                  <a:gd name="T52" fmla="*/ 1048125201 w 1072"/>
                  <a:gd name="T53" fmla="*/ 221172474 h 407"/>
                  <a:gd name="T54" fmla="*/ 1048125201 w 1072"/>
                  <a:gd name="T55" fmla="*/ 253467951 h 407"/>
                  <a:gd name="T56" fmla="*/ 1046167449 w 1072"/>
                  <a:gd name="T57" fmla="*/ 269126004 h 407"/>
                  <a:gd name="T58" fmla="*/ 1036381659 w 1072"/>
                  <a:gd name="T59" fmla="*/ 297506967 h 407"/>
                  <a:gd name="T60" fmla="*/ 1023658747 w 1072"/>
                  <a:gd name="T61" fmla="*/ 323930179 h 407"/>
                  <a:gd name="T62" fmla="*/ 1005064559 w 1072"/>
                  <a:gd name="T63" fmla="*/ 347417259 h 407"/>
                  <a:gd name="T64" fmla="*/ 983534237 w 1072"/>
                  <a:gd name="T65" fmla="*/ 366990815 h 407"/>
                  <a:gd name="T66" fmla="*/ 959068773 w 1072"/>
                  <a:gd name="T67" fmla="*/ 381670487 h 407"/>
                  <a:gd name="T68" fmla="*/ 931666186 w 1072"/>
                  <a:gd name="T69" fmla="*/ 392434657 h 407"/>
                  <a:gd name="T70" fmla="*/ 902307826 w 1072"/>
                  <a:gd name="T71" fmla="*/ 397328540 h 407"/>
                  <a:gd name="T72" fmla="*/ 887628151 w 1072"/>
                  <a:gd name="T73" fmla="*/ 398306921 h 40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072" h="407">
                    <a:moveTo>
                      <a:pt x="907" y="407"/>
                    </a:moveTo>
                    <a:lnTo>
                      <a:pt x="907" y="407"/>
                    </a:lnTo>
                    <a:lnTo>
                      <a:pt x="890" y="406"/>
                    </a:lnTo>
                    <a:lnTo>
                      <a:pt x="148" y="329"/>
                    </a:lnTo>
                    <a:lnTo>
                      <a:pt x="131" y="327"/>
                    </a:lnTo>
                    <a:lnTo>
                      <a:pt x="115" y="323"/>
                    </a:lnTo>
                    <a:lnTo>
                      <a:pt x="100" y="316"/>
                    </a:lnTo>
                    <a:lnTo>
                      <a:pt x="86" y="310"/>
                    </a:lnTo>
                    <a:lnTo>
                      <a:pt x="72" y="302"/>
                    </a:lnTo>
                    <a:lnTo>
                      <a:pt x="60" y="291"/>
                    </a:lnTo>
                    <a:lnTo>
                      <a:pt x="47" y="281"/>
                    </a:lnTo>
                    <a:lnTo>
                      <a:pt x="37" y="270"/>
                    </a:lnTo>
                    <a:lnTo>
                      <a:pt x="27" y="256"/>
                    </a:lnTo>
                    <a:lnTo>
                      <a:pt x="19" y="243"/>
                    </a:lnTo>
                    <a:lnTo>
                      <a:pt x="13" y="229"/>
                    </a:lnTo>
                    <a:lnTo>
                      <a:pt x="8" y="213"/>
                    </a:lnTo>
                    <a:lnTo>
                      <a:pt x="4" y="198"/>
                    </a:lnTo>
                    <a:lnTo>
                      <a:pt x="1" y="182"/>
                    </a:lnTo>
                    <a:lnTo>
                      <a:pt x="0" y="166"/>
                    </a:lnTo>
                    <a:lnTo>
                      <a:pt x="1" y="149"/>
                    </a:lnTo>
                    <a:lnTo>
                      <a:pt x="4" y="132"/>
                    </a:lnTo>
                    <a:lnTo>
                      <a:pt x="8" y="116"/>
                    </a:lnTo>
                    <a:lnTo>
                      <a:pt x="14" y="100"/>
                    </a:lnTo>
                    <a:lnTo>
                      <a:pt x="20" y="85"/>
                    </a:lnTo>
                    <a:lnTo>
                      <a:pt x="29" y="72"/>
                    </a:lnTo>
                    <a:lnTo>
                      <a:pt x="39" y="59"/>
                    </a:lnTo>
                    <a:lnTo>
                      <a:pt x="49" y="48"/>
                    </a:lnTo>
                    <a:lnTo>
                      <a:pt x="61" y="38"/>
                    </a:lnTo>
                    <a:lnTo>
                      <a:pt x="74" y="28"/>
                    </a:lnTo>
                    <a:lnTo>
                      <a:pt x="88" y="20"/>
                    </a:lnTo>
                    <a:lnTo>
                      <a:pt x="101" y="14"/>
                    </a:lnTo>
                    <a:lnTo>
                      <a:pt x="117" y="7"/>
                    </a:lnTo>
                    <a:lnTo>
                      <a:pt x="133" y="4"/>
                    </a:lnTo>
                    <a:lnTo>
                      <a:pt x="148" y="1"/>
                    </a:lnTo>
                    <a:lnTo>
                      <a:pt x="165" y="0"/>
                    </a:lnTo>
                    <a:lnTo>
                      <a:pt x="182" y="1"/>
                    </a:lnTo>
                    <a:lnTo>
                      <a:pt x="924" y="78"/>
                    </a:lnTo>
                    <a:lnTo>
                      <a:pt x="941" y="81"/>
                    </a:lnTo>
                    <a:lnTo>
                      <a:pt x="956" y="85"/>
                    </a:lnTo>
                    <a:lnTo>
                      <a:pt x="972" y="91"/>
                    </a:lnTo>
                    <a:lnTo>
                      <a:pt x="986" y="98"/>
                    </a:lnTo>
                    <a:lnTo>
                      <a:pt x="1000" y="106"/>
                    </a:lnTo>
                    <a:lnTo>
                      <a:pt x="1012" y="116"/>
                    </a:lnTo>
                    <a:lnTo>
                      <a:pt x="1024" y="127"/>
                    </a:lnTo>
                    <a:lnTo>
                      <a:pt x="1034" y="138"/>
                    </a:lnTo>
                    <a:lnTo>
                      <a:pt x="1044" y="151"/>
                    </a:lnTo>
                    <a:lnTo>
                      <a:pt x="1052" y="164"/>
                    </a:lnTo>
                    <a:lnTo>
                      <a:pt x="1059" y="179"/>
                    </a:lnTo>
                    <a:lnTo>
                      <a:pt x="1065" y="194"/>
                    </a:lnTo>
                    <a:lnTo>
                      <a:pt x="1069" y="209"/>
                    </a:lnTo>
                    <a:lnTo>
                      <a:pt x="1071" y="226"/>
                    </a:lnTo>
                    <a:lnTo>
                      <a:pt x="1072" y="243"/>
                    </a:lnTo>
                    <a:lnTo>
                      <a:pt x="1071" y="259"/>
                    </a:lnTo>
                    <a:lnTo>
                      <a:pt x="1069" y="275"/>
                    </a:lnTo>
                    <a:lnTo>
                      <a:pt x="1065" y="290"/>
                    </a:lnTo>
                    <a:lnTo>
                      <a:pt x="1059" y="304"/>
                    </a:lnTo>
                    <a:lnTo>
                      <a:pt x="1053" y="318"/>
                    </a:lnTo>
                    <a:lnTo>
                      <a:pt x="1046" y="331"/>
                    </a:lnTo>
                    <a:lnTo>
                      <a:pt x="1037" y="343"/>
                    </a:lnTo>
                    <a:lnTo>
                      <a:pt x="1027" y="355"/>
                    </a:lnTo>
                    <a:lnTo>
                      <a:pt x="1017" y="365"/>
                    </a:lnTo>
                    <a:lnTo>
                      <a:pt x="1005" y="375"/>
                    </a:lnTo>
                    <a:lnTo>
                      <a:pt x="993" y="383"/>
                    </a:lnTo>
                    <a:lnTo>
                      <a:pt x="980" y="390"/>
                    </a:lnTo>
                    <a:lnTo>
                      <a:pt x="967" y="395"/>
                    </a:lnTo>
                    <a:lnTo>
                      <a:pt x="952" y="401"/>
                    </a:lnTo>
                    <a:lnTo>
                      <a:pt x="938" y="404"/>
                    </a:lnTo>
                    <a:lnTo>
                      <a:pt x="922" y="406"/>
                    </a:lnTo>
                    <a:lnTo>
                      <a:pt x="907" y="407"/>
                    </a:lnTo>
                    <a:close/>
                  </a:path>
                </a:pathLst>
              </a:custGeom>
              <a:solidFill>
                <a:srgbClr val="2499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98" tIns="34299" rIns="68598" bIns="34299"/>
              <a:lstStyle/>
              <a:p>
                <a:endParaRPr lang="fr-FR" sz="1400"/>
              </a:p>
            </p:txBody>
          </p:sp>
          <p:sp>
            <p:nvSpPr>
              <p:cNvPr id="39" name="Freeform 14">
                <a:extLst>
                  <a:ext uri="{FF2B5EF4-FFF2-40B4-BE49-F238E27FC236}">
                    <a16:creationId xmlns:a16="http://schemas.microsoft.com/office/drawing/2014/main" id="{AAC41A1A-9569-4B5C-9955-7333296B94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77113" y="6449755"/>
                <a:ext cx="1059501" cy="401641"/>
              </a:xfrm>
              <a:custGeom>
                <a:avLst/>
                <a:gdLst>
                  <a:gd name="T0" fmla="*/ 887628372 w 1071"/>
                  <a:gd name="T1" fmla="*/ 397328800 h 406"/>
                  <a:gd name="T2" fmla="*/ 144839030 w 1071"/>
                  <a:gd name="T3" fmla="*/ 320994257 h 406"/>
                  <a:gd name="T4" fmla="*/ 128201600 w 1071"/>
                  <a:gd name="T5" fmla="*/ 319037494 h 406"/>
                  <a:gd name="T6" fmla="*/ 97863862 w 1071"/>
                  <a:gd name="T7" fmla="*/ 309250710 h 406"/>
                  <a:gd name="T8" fmla="*/ 70462257 w 1071"/>
                  <a:gd name="T9" fmla="*/ 294571028 h 406"/>
                  <a:gd name="T10" fmla="*/ 45995797 w 1071"/>
                  <a:gd name="T11" fmla="*/ 274020067 h 406"/>
                  <a:gd name="T12" fmla="*/ 26423223 w 1071"/>
                  <a:gd name="T13" fmla="*/ 250531982 h 406"/>
                  <a:gd name="T14" fmla="*/ 11743545 w 1071"/>
                  <a:gd name="T15" fmla="*/ 223130372 h 406"/>
                  <a:gd name="T16" fmla="*/ 2936133 w 1071"/>
                  <a:gd name="T17" fmla="*/ 192792626 h 406"/>
                  <a:gd name="T18" fmla="*/ 0 w 1071"/>
                  <a:gd name="T19" fmla="*/ 160497129 h 406"/>
                  <a:gd name="T20" fmla="*/ 978381 w 1071"/>
                  <a:gd name="T21" fmla="*/ 144839065 h 406"/>
                  <a:gd name="T22" fmla="*/ 6850648 w 1071"/>
                  <a:gd name="T23" fmla="*/ 111565186 h 406"/>
                  <a:gd name="T24" fmla="*/ 19572574 w 1071"/>
                  <a:gd name="T25" fmla="*/ 83184204 h 406"/>
                  <a:gd name="T26" fmla="*/ 37188386 w 1071"/>
                  <a:gd name="T27" fmla="*/ 56760975 h 406"/>
                  <a:gd name="T28" fmla="*/ 58718713 w 1071"/>
                  <a:gd name="T29" fmla="*/ 35230643 h 406"/>
                  <a:gd name="T30" fmla="*/ 85141936 w 1071"/>
                  <a:gd name="T31" fmla="*/ 18594198 h 406"/>
                  <a:gd name="T32" fmla="*/ 113522911 w 1071"/>
                  <a:gd name="T33" fmla="*/ 5872268 h 406"/>
                  <a:gd name="T34" fmla="*/ 144839030 w 1071"/>
                  <a:gd name="T35" fmla="*/ 0 h 406"/>
                  <a:gd name="T36" fmla="*/ 178112901 w 1071"/>
                  <a:gd name="T37" fmla="*/ 0 h 406"/>
                  <a:gd name="T38" fmla="*/ 904264813 w 1071"/>
                  <a:gd name="T39" fmla="*/ 75355172 h 406"/>
                  <a:gd name="T40" fmla="*/ 935581921 w 1071"/>
                  <a:gd name="T41" fmla="*/ 82205822 h 406"/>
                  <a:gd name="T42" fmla="*/ 964941278 w 1071"/>
                  <a:gd name="T43" fmla="*/ 94928741 h 406"/>
                  <a:gd name="T44" fmla="*/ 990385130 w 1071"/>
                  <a:gd name="T45" fmla="*/ 111565186 h 406"/>
                  <a:gd name="T46" fmla="*/ 1011915456 w 1071"/>
                  <a:gd name="T47" fmla="*/ 134073899 h 406"/>
                  <a:gd name="T48" fmla="*/ 1029531268 w 1071"/>
                  <a:gd name="T49" fmla="*/ 159518747 h 406"/>
                  <a:gd name="T50" fmla="*/ 1041274813 w 1071"/>
                  <a:gd name="T51" fmla="*/ 188878110 h 406"/>
                  <a:gd name="T52" fmla="*/ 1047147080 w 1071"/>
                  <a:gd name="T53" fmla="*/ 220194237 h 406"/>
                  <a:gd name="T54" fmla="*/ 1047147080 w 1071"/>
                  <a:gd name="T55" fmla="*/ 252489735 h 406"/>
                  <a:gd name="T56" fmla="*/ 1045189328 w 1071"/>
                  <a:gd name="T57" fmla="*/ 268147798 h 406"/>
                  <a:gd name="T58" fmla="*/ 1036381917 w 1071"/>
                  <a:gd name="T59" fmla="*/ 296528780 h 406"/>
                  <a:gd name="T60" fmla="*/ 1022680620 w 1071"/>
                  <a:gd name="T61" fmla="*/ 322952010 h 406"/>
                  <a:gd name="T62" fmla="*/ 1005064808 w 1071"/>
                  <a:gd name="T63" fmla="*/ 346439105 h 406"/>
                  <a:gd name="T64" fmla="*/ 983535471 w 1071"/>
                  <a:gd name="T65" fmla="*/ 365033302 h 406"/>
                  <a:gd name="T66" fmla="*/ 959069011 w 1071"/>
                  <a:gd name="T67" fmla="*/ 380692355 h 406"/>
                  <a:gd name="T68" fmla="*/ 931667406 w 1071"/>
                  <a:gd name="T69" fmla="*/ 390478150 h 406"/>
                  <a:gd name="T70" fmla="*/ 901329669 w 1071"/>
                  <a:gd name="T71" fmla="*/ 397328800 h 406"/>
                  <a:gd name="T72" fmla="*/ 887628372 w 1071"/>
                  <a:gd name="T73" fmla="*/ 397328800 h 40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071" h="406">
                    <a:moveTo>
                      <a:pt x="907" y="406"/>
                    </a:moveTo>
                    <a:lnTo>
                      <a:pt x="907" y="406"/>
                    </a:lnTo>
                    <a:lnTo>
                      <a:pt x="889" y="405"/>
                    </a:lnTo>
                    <a:lnTo>
                      <a:pt x="148" y="328"/>
                    </a:lnTo>
                    <a:lnTo>
                      <a:pt x="131" y="326"/>
                    </a:lnTo>
                    <a:lnTo>
                      <a:pt x="114" y="321"/>
                    </a:lnTo>
                    <a:lnTo>
                      <a:pt x="100" y="316"/>
                    </a:lnTo>
                    <a:lnTo>
                      <a:pt x="85" y="309"/>
                    </a:lnTo>
                    <a:lnTo>
                      <a:pt x="72" y="301"/>
                    </a:lnTo>
                    <a:lnTo>
                      <a:pt x="59" y="290"/>
                    </a:lnTo>
                    <a:lnTo>
                      <a:pt x="47" y="280"/>
                    </a:lnTo>
                    <a:lnTo>
                      <a:pt x="36" y="268"/>
                    </a:lnTo>
                    <a:lnTo>
                      <a:pt x="27" y="256"/>
                    </a:lnTo>
                    <a:lnTo>
                      <a:pt x="19" y="242"/>
                    </a:lnTo>
                    <a:lnTo>
                      <a:pt x="12" y="228"/>
                    </a:lnTo>
                    <a:lnTo>
                      <a:pt x="7" y="212"/>
                    </a:lnTo>
                    <a:lnTo>
                      <a:pt x="3" y="197"/>
                    </a:lnTo>
                    <a:lnTo>
                      <a:pt x="1" y="181"/>
                    </a:lnTo>
                    <a:lnTo>
                      <a:pt x="0" y="164"/>
                    </a:lnTo>
                    <a:lnTo>
                      <a:pt x="1" y="148"/>
                    </a:lnTo>
                    <a:lnTo>
                      <a:pt x="3" y="131"/>
                    </a:lnTo>
                    <a:lnTo>
                      <a:pt x="7" y="114"/>
                    </a:lnTo>
                    <a:lnTo>
                      <a:pt x="13" y="100"/>
                    </a:lnTo>
                    <a:lnTo>
                      <a:pt x="20" y="85"/>
                    </a:lnTo>
                    <a:lnTo>
                      <a:pt x="28" y="72"/>
                    </a:lnTo>
                    <a:lnTo>
                      <a:pt x="38" y="58"/>
                    </a:lnTo>
                    <a:lnTo>
                      <a:pt x="49" y="47"/>
                    </a:lnTo>
                    <a:lnTo>
                      <a:pt x="60" y="36"/>
                    </a:lnTo>
                    <a:lnTo>
                      <a:pt x="74" y="27"/>
                    </a:lnTo>
                    <a:lnTo>
                      <a:pt x="87" y="19"/>
                    </a:lnTo>
                    <a:lnTo>
                      <a:pt x="101" y="12"/>
                    </a:lnTo>
                    <a:lnTo>
                      <a:pt x="116" y="6"/>
                    </a:lnTo>
                    <a:lnTo>
                      <a:pt x="132" y="3"/>
                    </a:lnTo>
                    <a:lnTo>
                      <a:pt x="148" y="0"/>
                    </a:lnTo>
                    <a:lnTo>
                      <a:pt x="164" y="0"/>
                    </a:lnTo>
                    <a:lnTo>
                      <a:pt x="182" y="0"/>
                    </a:lnTo>
                    <a:lnTo>
                      <a:pt x="924" y="77"/>
                    </a:lnTo>
                    <a:lnTo>
                      <a:pt x="940" y="80"/>
                    </a:lnTo>
                    <a:lnTo>
                      <a:pt x="956" y="84"/>
                    </a:lnTo>
                    <a:lnTo>
                      <a:pt x="971" y="89"/>
                    </a:lnTo>
                    <a:lnTo>
                      <a:pt x="986" y="97"/>
                    </a:lnTo>
                    <a:lnTo>
                      <a:pt x="999" y="105"/>
                    </a:lnTo>
                    <a:lnTo>
                      <a:pt x="1012" y="114"/>
                    </a:lnTo>
                    <a:lnTo>
                      <a:pt x="1023" y="126"/>
                    </a:lnTo>
                    <a:lnTo>
                      <a:pt x="1034" y="137"/>
                    </a:lnTo>
                    <a:lnTo>
                      <a:pt x="1043" y="150"/>
                    </a:lnTo>
                    <a:lnTo>
                      <a:pt x="1052" y="163"/>
                    </a:lnTo>
                    <a:lnTo>
                      <a:pt x="1059" y="178"/>
                    </a:lnTo>
                    <a:lnTo>
                      <a:pt x="1064" y="193"/>
                    </a:lnTo>
                    <a:lnTo>
                      <a:pt x="1068" y="209"/>
                    </a:lnTo>
                    <a:lnTo>
                      <a:pt x="1070" y="225"/>
                    </a:lnTo>
                    <a:lnTo>
                      <a:pt x="1071" y="241"/>
                    </a:lnTo>
                    <a:lnTo>
                      <a:pt x="1070" y="258"/>
                    </a:lnTo>
                    <a:lnTo>
                      <a:pt x="1068" y="274"/>
                    </a:lnTo>
                    <a:lnTo>
                      <a:pt x="1064" y="289"/>
                    </a:lnTo>
                    <a:lnTo>
                      <a:pt x="1059" y="303"/>
                    </a:lnTo>
                    <a:lnTo>
                      <a:pt x="1053" y="317"/>
                    </a:lnTo>
                    <a:lnTo>
                      <a:pt x="1045" y="330"/>
                    </a:lnTo>
                    <a:lnTo>
                      <a:pt x="1037" y="342"/>
                    </a:lnTo>
                    <a:lnTo>
                      <a:pt x="1027" y="354"/>
                    </a:lnTo>
                    <a:lnTo>
                      <a:pt x="1016" y="364"/>
                    </a:lnTo>
                    <a:lnTo>
                      <a:pt x="1005" y="373"/>
                    </a:lnTo>
                    <a:lnTo>
                      <a:pt x="992" y="382"/>
                    </a:lnTo>
                    <a:lnTo>
                      <a:pt x="980" y="389"/>
                    </a:lnTo>
                    <a:lnTo>
                      <a:pt x="966" y="394"/>
                    </a:lnTo>
                    <a:lnTo>
                      <a:pt x="952" y="399"/>
                    </a:lnTo>
                    <a:lnTo>
                      <a:pt x="937" y="402"/>
                    </a:lnTo>
                    <a:lnTo>
                      <a:pt x="921" y="406"/>
                    </a:lnTo>
                    <a:lnTo>
                      <a:pt x="907" y="406"/>
                    </a:lnTo>
                    <a:close/>
                  </a:path>
                </a:pathLst>
              </a:custGeom>
              <a:solidFill>
                <a:srgbClr val="16AC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98" tIns="34299" rIns="68598" bIns="34299"/>
              <a:lstStyle/>
              <a:p>
                <a:endParaRPr lang="fr-FR" sz="1400"/>
              </a:p>
            </p:txBody>
          </p:sp>
          <p:sp>
            <p:nvSpPr>
              <p:cNvPr id="40" name="Freeform 14">
                <a:extLst>
                  <a:ext uri="{FF2B5EF4-FFF2-40B4-BE49-F238E27FC236}">
                    <a16:creationId xmlns:a16="http://schemas.microsoft.com/office/drawing/2014/main" id="{1FFC219A-6D73-47D5-9116-52E2D377F8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77113" y="6805355"/>
                <a:ext cx="1059501" cy="401641"/>
              </a:xfrm>
              <a:custGeom>
                <a:avLst/>
                <a:gdLst>
                  <a:gd name="T0" fmla="*/ 887628372 w 1071"/>
                  <a:gd name="T1" fmla="*/ 397328800 h 406"/>
                  <a:gd name="T2" fmla="*/ 144839030 w 1071"/>
                  <a:gd name="T3" fmla="*/ 320994257 h 406"/>
                  <a:gd name="T4" fmla="*/ 128201600 w 1071"/>
                  <a:gd name="T5" fmla="*/ 319037494 h 406"/>
                  <a:gd name="T6" fmla="*/ 97863862 w 1071"/>
                  <a:gd name="T7" fmla="*/ 309250710 h 406"/>
                  <a:gd name="T8" fmla="*/ 70462257 w 1071"/>
                  <a:gd name="T9" fmla="*/ 294571028 h 406"/>
                  <a:gd name="T10" fmla="*/ 45995797 w 1071"/>
                  <a:gd name="T11" fmla="*/ 274020067 h 406"/>
                  <a:gd name="T12" fmla="*/ 26423223 w 1071"/>
                  <a:gd name="T13" fmla="*/ 250531982 h 406"/>
                  <a:gd name="T14" fmla="*/ 11743545 w 1071"/>
                  <a:gd name="T15" fmla="*/ 223130372 h 406"/>
                  <a:gd name="T16" fmla="*/ 2936133 w 1071"/>
                  <a:gd name="T17" fmla="*/ 192792626 h 406"/>
                  <a:gd name="T18" fmla="*/ 0 w 1071"/>
                  <a:gd name="T19" fmla="*/ 160497129 h 406"/>
                  <a:gd name="T20" fmla="*/ 978381 w 1071"/>
                  <a:gd name="T21" fmla="*/ 144839065 h 406"/>
                  <a:gd name="T22" fmla="*/ 6850648 w 1071"/>
                  <a:gd name="T23" fmla="*/ 111565186 h 406"/>
                  <a:gd name="T24" fmla="*/ 19572574 w 1071"/>
                  <a:gd name="T25" fmla="*/ 83184204 h 406"/>
                  <a:gd name="T26" fmla="*/ 37188386 w 1071"/>
                  <a:gd name="T27" fmla="*/ 56760975 h 406"/>
                  <a:gd name="T28" fmla="*/ 58718713 w 1071"/>
                  <a:gd name="T29" fmla="*/ 35230643 h 406"/>
                  <a:gd name="T30" fmla="*/ 85141936 w 1071"/>
                  <a:gd name="T31" fmla="*/ 18594198 h 406"/>
                  <a:gd name="T32" fmla="*/ 113522911 w 1071"/>
                  <a:gd name="T33" fmla="*/ 5872268 h 406"/>
                  <a:gd name="T34" fmla="*/ 144839030 w 1071"/>
                  <a:gd name="T35" fmla="*/ 0 h 406"/>
                  <a:gd name="T36" fmla="*/ 178112901 w 1071"/>
                  <a:gd name="T37" fmla="*/ 0 h 406"/>
                  <a:gd name="T38" fmla="*/ 904264813 w 1071"/>
                  <a:gd name="T39" fmla="*/ 75355172 h 406"/>
                  <a:gd name="T40" fmla="*/ 935581921 w 1071"/>
                  <a:gd name="T41" fmla="*/ 82205822 h 406"/>
                  <a:gd name="T42" fmla="*/ 964941278 w 1071"/>
                  <a:gd name="T43" fmla="*/ 94928741 h 406"/>
                  <a:gd name="T44" fmla="*/ 990385130 w 1071"/>
                  <a:gd name="T45" fmla="*/ 111565186 h 406"/>
                  <a:gd name="T46" fmla="*/ 1011915456 w 1071"/>
                  <a:gd name="T47" fmla="*/ 134073899 h 406"/>
                  <a:gd name="T48" fmla="*/ 1029531268 w 1071"/>
                  <a:gd name="T49" fmla="*/ 159518747 h 406"/>
                  <a:gd name="T50" fmla="*/ 1041274813 w 1071"/>
                  <a:gd name="T51" fmla="*/ 188878110 h 406"/>
                  <a:gd name="T52" fmla="*/ 1047147080 w 1071"/>
                  <a:gd name="T53" fmla="*/ 220194237 h 406"/>
                  <a:gd name="T54" fmla="*/ 1047147080 w 1071"/>
                  <a:gd name="T55" fmla="*/ 252489735 h 406"/>
                  <a:gd name="T56" fmla="*/ 1045189328 w 1071"/>
                  <a:gd name="T57" fmla="*/ 268147798 h 406"/>
                  <a:gd name="T58" fmla="*/ 1036381917 w 1071"/>
                  <a:gd name="T59" fmla="*/ 296528780 h 406"/>
                  <a:gd name="T60" fmla="*/ 1022680620 w 1071"/>
                  <a:gd name="T61" fmla="*/ 322952010 h 406"/>
                  <a:gd name="T62" fmla="*/ 1005064808 w 1071"/>
                  <a:gd name="T63" fmla="*/ 346439105 h 406"/>
                  <a:gd name="T64" fmla="*/ 983535471 w 1071"/>
                  <a:gd name="T65" fmla="*/ 365033302 h 406"/>
                  <a:gd name="T66" fmla="*/ 959069011 w 1071"/>
                  <a:gd name="T67" fmla="*/ 380692355 h 406"/>
                  <a:gd name="T68" fmla="*/ 931667406 w 1071"/>
                  <a:gd name="T69" fmla="*/ 390478150 h 406"/>
                  <a:gd name="T70" fmla="*/ 901329669 w 1071"/>
                  <a:gd name="T71" fmla="*/ 397328800 h 406"/>
                  <a:gd name="T72" fmla="*/ 887628372 w 1071"/>
                  <a:gd name="T73" fmla="*/ 397328800 h 40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071" h="406">
                    <a:moveTo>
                      <a:pt x="907" y="406"/>
                    </a:moveTo>
                    <a:lnTo>
                      <a:pt x="907" y="406"/>
                    </a:lnTo>
                    <a:lnTo>
                      <a:pt x="889" y="405"/>
                    </a:lnTo>
                    <a:lnTo>
                      <a:pt x="148" y="328"/>
                    </a:lnTo>
                    <a:lnTo>
                      <a:pt x="131" y="326"/>
                    </a:lnTo>
                    <a:lnTo>
                      <a:pt x="114" y="321"/>
                    </a:lnTo>
                    <a:lnTo>
                      <a:pt x="100" y="316"/>
                    </a:lnTo>
                    <a:lnTo>
                      <a:pt x="85" y="309"/>
                    </a:lnTo>
                    <a:lnTo>
                      <a:pt x="72" y="301"/>
                    </a:lnTo>
                    <a:lnTo>
                      <a:pt x="59" y="290"/>
                    </a:lnTo>
                    <a:lnTo>
                      <a:pt x="47" y="280"/>
                    </a:lnTo>
                    <a:lnTo>
                      <a:pt x="36" y="268"/>
                    </a:lnTo>
                    <a:lnTo>
                      <a:pt x="27" y="256"/>
                    </a:lnTo>
                    <a:lnTo>
                      <a:pt x="19" y="242"/>
                    </a:lnTo>
                    <a:lnTo>
                      <a:pt x="12" y="228"/>
                    </a:lnTo>
                    <a:lnTo>
                      <a:pt x="7" y="212"/>
                    </a:lnTo>
                    <a:lnTo>
                      <a:pt x="3" y="197"/>
                    </a:lnTo>
                    <a:lnTo>
                      <a:pt x="1" y="181"/>
                    </a:lnTo>
                    <a:lnTo>
                      <a:pt x="0" y="164"/>
                    </a:lnTo>
                    <a:lnTo>
                      <a:pt x="1" y="148"/>
                    </a:lnTo>
                    <a:lnTo>
                      <a:pt x="3" y="131"/>
                    </a:lnTo>
                    <a:lnTo>
                      <a:pt x="7" y="114"/>
                    </a:lnTo>
                    <a:lnTo>
                      <a:pt x="13" y="100"/>
                    </a:lnTo>
                    <a:lnTo>
                      <a:pt x="20" y="85"/>
                    </a:lnTo>
                    <a:lnTo>
                      <a:pt x="28" y="72"/>
                    </a:lnTo>
                    <a:lnTo>
                      <a:pt x="38" y="58"/>
                    </a:lnTo>
                    <a:lnTo>
                      <a:pt x="49" y="47"/>
                    </a:lnTo>
                    <a:lnTo>
                      <a:pt x="60" y="36"/>
                    </a:lnTo>
                    <a:lnTo>
                      <a:pt x="74" y="27"/>
                    </a:lnTo>
                    <a:lnTo>
                      <a:pt x="87" y="19"/>
                    </a:lnTo>
                    <a:lnTo>
                      <a:pt x="101" y="12"/>
                    </a:lnTo>
                    <a:lnTo>
                      <a:pt x="116" y="6"/>
                    </a:lnTo>
                    <a:lnTo>
                      <a:pt x="132" y="3"/>
                    </a:lnTo>
                    <a:lnTo>
                      <a:pt x="148" y="0"/>
                    </a:lnTo>
                    <a:lnTo>
                      <a:pt x="164" y="0"/>
                    </a:lnTo>
                    <a:lnTo>
                      <a:pt x="182" y="0"/>
                    </a:lnTo>
                    <a:lnTo>
                      <a:pt x="924" y="77"/>
                    </a:lnTo>
                    <a:lnTo>
                      <a:pt x="940" y="80"/>
                    </a:lnTo>
                    <a:lnTo>
                      <a:pt x="956" y="84"/>
                    </a:lnTo>
                    <a:lnTo>
                      <a:pt x="971" y="89"/>
                    </a:lnTo>
                    <a:lnTo>
                      <a:pt x="986" y="97"/>
                    </a:lnTo>
                    <a:lnTo>
                      <a:pt x="999" y="105"/>
                    </a:lnTo>
                    <a:lnTo>
                      <a:pt x="1012" y="114"/>
                    </a:lnTo>
                    <a:lnTo>
                      <a:pt x="1023" y="126"/>
                    </a:lnTo>
                    <a:lnTo>
                      <a:pt x="1034" y="137"/>
                    </a:lnTo>
                    <a:lnTo>
                      <a:pt x="1043" y="150"/>
                    </a:lnTo>
                    <a:lnTo>
                      <a:pt x="1052" y="163"/>
                    </a:lnTo>
                    <a:lnTo>
                      <a:pt x="1059" y="178"/>
                    </a:lnTo>
                    <a:lnTo>
                      <a:pt x="1064" y="193"/>
                    </a:lnTo>
                    <a:lnTo>
                      <a:pt x="1068" y="209"/>
                    </a:lnTo>
                    <a:lnTo>
                      <a:pt x="1070" y="225"/>
                    </a:lnTo>
                    <a:lnTo>
                      <a:pt x="1071" y="241"/>
                    </a:lnTo>
                    <a:lnTo>
                      <a:pt x="1070" y="258"/>
                    </a:lnTo>
                    <a:lnTo>
                      <a:pt x="1068" y="274"/>
                    </a:lnTo>
                    <a:lnTo>
                      <a:pt x="1064" y="289"/>
                    </a:lnTo>
                    <a:lnTo>
                      <a:pt x="1059" y="303"/>
                    </a:lnTo>
                    <a:lnTo>
                      <a:pt x="1053" y="317"/>
                    </a:lnTo>
                    <a:lnTo>
                      <a:pt x="1045" y="330"/>
                    </a:lnTo>
                    <a:lnTo>
                      <a:pt x="1037" y="342"/>
                    </a:lnTo>
                    <a:lnTo>
                      <a:pt x="1027" y="354"/>
                    </a:lnTo>
                    <a:lnTo>
                      <a:pt x="1016" y="364"/>
                    </a:lnTo>
                    <a:lnTo>
                      <a:pt x="1005" y="373"/>
                    </a:lnTo>
                    <a:lnTo>
                      <a:pt x="992" y="382"/>
                    </a:lnTo>
                    <a:lnTo>
                      <a:pt x="980" y="389"/>
                    </a:lnTo>
                    <a:lnTo>
                      <a:pt x="966" y="394"/>
                    </a:lnTo>
                    <a:lnTo>
                      <a:pt x="952" y="399"/>
                    </a:lnTo>
                    <a:lnTo>
                      <a:pt x="937" y="402"/>
                    </a:lnTo>
                    <a:lnTo>
                      <a:pt x="921" y="406"/>
                    </a:lnTo>
                    <a:lnTo>
                      <a:pt x="907" y="406"/>
                    </a:lnTo>
                    <a:close/>
                  </a:path>
                </a:pathLst>
              </a:custGeom>
              <a:solidFill>
                <a:srgbClr val="5CBB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98" tIns="34299" rIns="68598" bIns="34299"/>
              <a:lstStyle/>
              <a:p>
                <a:endParaRPr lang="fr-FR" sz="1400"/>
              </a:p>
            </p:txBody>
          </p:sp>
        </p:grpSp>
        <p:sp>
          <p:nvSpPr>
            <p:cNvPr id="18" name="Rectangle 70">
              <a:extLst>
                <a:ext uri="{FF2B5EF4-FFF2-40B4-BE49-F238E27FC236}">
                  <a16:creationId xmlns:a16="http://schemas.microsoft.com/office/drawing/2014/main" id="{1020E7E9-45EA-4872-861E-24DAA57DAC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6980" y="3875089"/>
              <a:ext cx="2273345" cy="935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9" tIns="13720" rIns="20579" bIns="1372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ts val="150"/>
                </a:spcBef>
                <a:buNone/>
              </a:pPr>
              <a:r>
                <a:rPr lang="fr-FR" altLang="fr-FR" sz="1400" b="1" dirty="0"/>
                <a:t>Initiative ou projet </a:t>
              </a:r>
              <a:r>
                <a:rPr lang="fr-FR" altLang="fr-FR" sz="1400" b="1" dirty="0">
                  <a:solidFill>
                    <a:srgbClr val="C00000"/>
                  </a:solidFill>
                </a:rPr>
                <a:t>innovant </a:t>
              </a:r>
              <a:r>
                <a:rPr lang="fr-FR" altLang="fr-FR" sz="1400" b="1" dirty="0"/>
                <a:t>présentant une nouvelle approche</a:t>
              </a:r>
              <a:endParaRPr lang="en-US" altLang="fr-FR" sz="1400" b="1" dirty="0">
                <a:solidFill>
                  <a:srgbClr val="71727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endParaRPr>
            </a:p>
          </p:txBody>
        </p:sp>
        <p:sp>
          <p:nvSpPr>
            <p:cNvPr id="19" name="Rectangle 70">
              <a:extLst>
                <a:ext uri="{FF2B5EF4-FFF2-40B4-BE49-F238E27FC236}">
                  <a16:creationId xmlns:a16="http://schemas.microsoft.com/office/drawing/2014/main" id="{A7B90C68-FBDF-4D1B-ABA0-9C7220F99E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6100" y="2800351"/>
              <a:ext cx="2374900" cy="811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9" tIns="13720" rIns="20579" bIns="1372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ts val="150"/>
                </a:spcBef>
                <a:buNone/>
              </a:pPr>
              <a:r>
                <a:rPr lang="fr-FR" altLang="fr-FR" sz="1400" b="1" dirty="0">
                  <a:solidFill>
                    <a:srgbClr val="C00000"/>
                  </a:solidFill>
                </a:rPr>
                <a:t>Durabilité </a:t>
              </a:r>
              <a:r>
                <a:rPr lang="fr-FR" altLang="fr-FR" sz="1400" b="1" dirty="0"/>
                <a:t>des résultats du projet au-delà de la durée de vie du projet</a:t>
              </a:r>
              <a:endParaRPr lang="en-US" altLang="fr-FR" sz="1400" b="1" dirty="0">
                <a:solidFill>
                  <a:srgbClr val="C3D69B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endParaRPr>
            </a:p>
          </p:txBody>
        </p:sp>
        <p:sp>
          <p:nvSpPr>
            <p:cNvPr id="20" name="Rectangle 70">
              <a:extLst>
                <a:ext uri="{FF2B5EF4-FFF2-40B4-BE49-F238E27FC236}">
                  <a16:creationId xmlns:a16="http://schemas.microsoft.com/office/drawing/2014/main" id="{3061E37F-B7F2-41AC-9622-9C012E5FDF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550" y="1293813"/>
              <a:ext cx="1727200" cy="1282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9" tIns="13720" rIns="20579" bIns="1372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ts val="150"/>
                </a:spcBef>
                <a:buNone/>
              </a:pPr>
              <a:r>
                <a:rPr lang="fr-FR" altLang="fr-FR" sz="1400" b="1" dirty="0" err="1">
                  <a:solidFill>
                    <a:srgbClr val="C00000"/>
                  </a:solidFill>
                </a:rPr>
                <a:t>Réplicabilité</a:t>
              </a:r>
              <a:r>
                <a:rPr lang="fr-FR" altLang="fr-FR" sz="1400" b="1" dirty="0"/>
                <a:t> au niveau national, continental, global</a:t>
              </a:r>
              <a:endParaRPr lang="en-US" altLang="fr-FR" sz="1400" b="1" dirty="0">
                <a:solidFill>
                  <a:srgbClr val="71727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endParaRPr>
            </a:p>
          </p:txBody>
        </p:sp>
        <p:sp>
          <p:nvSpPr>
            <p:cNvPr id="21" name="Rectangle 70">
              <a:extLst>
                <a:ext uri="{FF2B5EF4-FFF2-40B4-BE49-F238E27FC236}">
                  <a16:creationId xmlns:a16="http://schemas.microsoft.com/office/drawing/2014/main" id="{C7BE1AC5-6006-4B5B-844D-2578389D2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1087" y="1273176"/>
              <a:ext cx="2884889" cy="1012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9" tIns="13720" rIns="20579" bIns="1372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fr-FR" altLang="fr-FR" sz="1400" b="1" dirty="0"/>
                <a:t>Initiative ou projet dont le </a:t>
              </a:r>
              <a:r>
                <a:rPr lang="fr-FR" altLang="fr-FR" sz="1400" b="1" dirty="0">
                  <a:solidFill>
                    <a:srgbClr val="C00000"/>
                  </a:solidFill>
                </a:rPr>
                <a:t>financement</a:t>
              </a:r>
              <a:r>
                <a:rPr lang="fr-FR" altLang="fr-FR" sz="1400" b="1" dirty="0"/>
                <a:t> disponible ou trouver un financement d’ici 2021.</a:t>
              </a:r>
            </a:p>
          </p:txBody>
        </p:sp>
        <p:sp>
          <p:nvSpPr>
            <p:cNvPr id="22" name="Rectangle 70">
              <a:extLst>
                <a:ext uri="{FF2B5EF4-FFF2-40B4-BE49-F238E27FC236}">
                  <a16:creationId xmlns:a16="http://schemas.microsoft.com/office/drawing/2014/main" id="{2695544D-6050-4C81-B6C7-562EBBD816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13750" y="2555876"/>
              <a:ext cx="2404504" cy="950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9" tIns="13720" rIns="20579" bIns="1372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ts val="150"/>
                </a:spcBef>
                <a:buNone/>
              </a:pPr>
              <a:r>
                <a:rPr lang="fr-FR" altLang="fr-FR" sz="1400" b="1" dirty="0"/>
                <a:t>Initiative ou projet </a:t>
              </a:r>
              <a:r>
                <a:rPr lang="fr-FR" altLang="fr-FR" sz="1400" b="1" dirty="0">
                  <a:solidFill>
                    <a:srgbClr val="C00000"/>
                  </a:solidFill>
                </a:rPr>
                <a:t>résilient </a:t>
              </a:r>
              <a:r>
                <a:rPr lang="fr-FR" altLang="fr-FR" sz="1400" b="1" dirty="0"/>
                <a:t>prend en compte le</a:t>
              </a:r>
              <a:r>
                <a:rPr lang="fr-FR" altLang="fr-FR" sz="1400" b="1" dirty="0">
                  <a:solidFill>
                    <a:srgbClr val="0070C0"/>
                  </a:solidFill>
                </a:rPr>
                <a:t> </a:t>
              </a:r>
              <a:r>
                <a:rPr lang="fr-FR" altLang="fr-FR" sz="1400" b="1" dirty="0">
                  <a:solidFill>
                    <a:srgbClr val="C00000"/>
                  </a:solidFill>
                </a:rPr>
                <a:t>changement climatique </a:t>
              </a:r>
              <a:r>
                <a:rPr lang="fr-FR" altLang="fr-FR" sz="1400" b="1" dirty="0"/>
                <a:t>et le </a:t>
              </a:r>
              <a:r>
                <a:rPr lang="fr-FR" altLang="fr-FR" sz="1400" b="1" dirty="0">
                  <a:solidFill>
                    <a:srgbClr val="C00000"/>
                  </a:solidFill>
                </a:rPr>
                <a:t>genre</a:t>
              </a:r>
              <a:endParaRPr lang="en-US" altLang="fr-FR" sz="1400" b="1" dirty="0">
                <a:solidFill>
                  <a:srgbClr val="C00000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endParaRPr>
            </a:p>
          </p:txBody>
        </p:sp>
        <p:sp>
          <p:nvSpPr>
            <p:cNvPr id="23" name="Rectangle 70">
              <a:extLst>
                <a:ext uri="{FF2B5EF4-FFF2-40B4-BE49-F238E27FC236}">
                  <a16:creationId xmlns:a16="http://schemas.microsoft.com/office/drawing/2014/main" id="{E8C8F517-6582-463C-9176-274582F25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58238" y="3670301"/>
              <a:ext cx="2060016" cy="974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4299" tIns="13720" rIns="20579" bIns="1372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ts val="150"/>
                </a:spcBef>
                <a:buNone/>
              </a:pPr>
              <a:r>
                <a:rPr lang="fr-FR" altLang="fr-FR" sz="1400" b="1" dirty="0"/>
                <a:t>Initiative ou projet </a:t>
              </a:r>
              <a:r>
                <a:rPr lang="en-US" altLang="fr-FR" sz="1400" b="1" dirty="0" err="1">
                  <a:solidFill>
                    <a:srgbClr val="000000"/>
                  </a:solidFill>
                  <a:ea typeface="Arial Narrow" panose="020B0606020202030204" pitchFamily="34" charset="0"/>
                  <a:cs typeface="Arial Narrow" panose="020B0606020202030204" pitchFamily="34" charset="0"/>
                </a:rPr>
                <a:t>dont</a:t>
              </a:r>
              <a:r>
                <a:rPr lang="en-US" altLang="fr-FR" sz="1400" b="1" dirty="0">
                  <a:solidFill>
                    <a:srgbClr val="000000"/>
                  </a:solidFill>
                  <a:ea typeface="Arial Narrow" panose="020B0606020202030204" pitchFamily="34" charset="0"/>
                  <a:cs typeface="Arial Narrow" panose="020B0606020202030204" pitchFamily="34" charset="0"/>
                </a:rPr>
                <a:t> les </a:t>
              </a:r>
              <a:r>
                <a:rPr lang="en-US" altLang="fr-FR" sz="1400" b="1" dirty="0" err="1">
                  <a:solidFill>
                    <a:srgbClr val="7030A0"/>
                  </a:solidFill>
                  <a:ea typeface="Arial Narrow" panose="020B0606020202030204" pitchFamily="34" charset="0"/>
                  <a:cs typeface="Arial Narrow" panose="020B0606020202030204" pitchFamily="34" charset="0"/>
                </a:rPr>
                <a:t>résultats</a:t>
              </a:r>
              <a:r>
                <a:rPr lang="en-US" altLang="fr-FR" sz="1400" b="1" dirty="0">
                  <a:solidFill>
                    <a:srgbClr val="7030A0"/>
                  </a:solidFill>
                  <a:ea typeface="Arial Narrow" panose="020B0606020202030204" pitchFamily="34" charset="0"/>
                  <a:cs typeface="Arial Narrow" panose="020B0606020202030204" pitchFamily="34" charset="0"/>
                </a:rPr>
                <a:t> </a:t>
              </a:r>
              <a:r>
                <a:rPr lang="fr-FR" altLang="fr-FR" sz="1400" b="1" dirty="0">
                  <a:solidFill>
                    <a:srgbClr val="000000"/>
                  </a:solidFill>
                  <a:ea typeface="Arial Narrow" panose="020B0606020202030204" pitchFamily="34" charset="0"/>
                  <a:cs typeface="Arial Narrow" panose="020B0606020202030204" pitchFamily="34" charset="0"/>
                </a:rPr>
                <a:t>seront présentés </a:t>
              </a:r>
              <a:r>
                <a:rPr lang="en-US" altLang="fr-FR" sz="1400" b="1" dirty="0">
                  <a:solidFill>
                    <a:srgbClr val="000000"/>
                  </a:solidFill>
                  <a:ea typeface="Arial Narrow" panose="020B0606020202030204" pitchFamily="34" charset="0"/>
                  <a:cs typeface="Arial Narrow" panose="020B0606020202030204" pitchFamily="34" charset="0"/>
                </a:rPr>
                <a:t>au forum</a:t>
              </a:r>
              <a:endParaRPr lang="en-US" altLang="fr-FR" sz="1400" b="1" dirty="0">
                <a:solidFill>
                  <a:srgbClr val="717271"/>
                </a:solidFill>
                <a:ea typeface="Arial Narrow" panose="020B0606020202030204" pitchFamily="34" charset="0"/>
                <a:cs typeface="Arial Narrow" panose="020B0606020202030204" pitchFamily="34" charset="0"/>
              </a:endParaRPr>
            </a:p>
          </p:txBody>
        </p:sp>
        <p:sp>
          <p:nvSpPr>
            <p:cNvPr id="24" name="Title 1">
              <a:extLst>
                <a:ext uri="{FF2B5EF4-FFF2-40B4-BE49-F238E27FC236}">
                  <a16:creationId xmlns:a16="http://schemas.microsoft.com/office/drawing/2014/main" id="{00B473AE-132F-4BB4-9902-FE5D626484F6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15911" y="57568"/>
              <a:ext cx="8836004" cy="71730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/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SN" altLang="fr-FR" sz="1400" b="1" dirty="0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4.	Les critères de labellisation des projets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027189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EC8B206-103A-4057-84E6-5774A5B9505C}"/>
              </a:ext>
            </a:extLst>
          </p:cNvPr>
          <p:cNvGrpSpPr/>
          <p:nvPr/>
        </p:nvGrpSpPr>
        <p:grpSpPr>
          <a:xfrm>
            <a:off x="619253" y="371518"/>
            <a:ext cx="7817676" cy="4072424"/>
            <a:chOff x="115911" y="57568"/>
            <a:chExt cx="11037011" cy="6222337"/>
          </a:xfrm>
        </p:grpSpPr>
        <p:sp>
          <p:nvSpPr>
            <p:cNvPr id="14" name="Text Placeholder 2">
              <a:extLst>
                <a:ext uri="{FF2B5EF4-FFF2-40B4-BE49-F238E27FC236}">
                  <a16:creationId xmlns:a16="http://schemas.microsoft.com/office/drawing/2014/main" id="{904EE27E-66AC-485A-A5D4-12B61EEA58B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020888" y="1408733"/>
              <a:ext cx="8285162" cy="4510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271463" indent="-271463" defTabSz="885825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71513" indent="-271463" defTabSz="8858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885825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885825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885825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8858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8858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8858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8858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ts val="2400"/>
                </a:spcBef>
                <a:buSzPct val="90000"/>
                <a:buFont typeface="Helvetica" panose="020B0604020202020204" pitchFamily="34" charset="0"/>
                <a:buChar char="๏"/>
              </a:pPr>
              <a:endParaRPr lang="fr-SN" altLang="fr-FR" sz="1200" b="1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11AE992-6149-4019-8EBC-47D8E56008B8}"/>
                </a:ext>
              </a:extLst>
            </p:cNvPr>
            <p:cNvSpPr/>
            <p:nvPr/>
          </p:nvSpPr>
          <p:spPr>
            <a:xfrm>
              <a:off x="531330" y="2360516"/>
              <a:ext cx="3961456" cy="18347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fr-FR" sz="16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Le mécanisme de gouvernance de </a:t>
              </a:r>
              <a:r>
                <a:rPr lang="fr-FR" sz="1600" b="1" i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</a:t>
              </a:r>
              <a:r>
                <a:rPr lang="fr-FR" sz="1600" b="1" i="1" dirty="0">
                  <a:solidFill>
                    <a:srgbClr val="000099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2021</a:t>
              </a:r>
              <a:r>
                <a:rPr lang="fr-FR" sz="16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prendra en compte au moins </a:t>
              </a:r>
              <a:r>
                <a:rPr lang="fr-FR" sz="1600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trois principes </a:t>
              </a:r>
              <a:endParaRPr lang="fr-FR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Helvetica Neue"/>
                <a:cs typeface="Arial" panose="020B0604020202020204" pitchFamily="34" charset="0"/>
              </a:endParaRPr>
            </a:p>
          </p:txBody>
        </p:sp>
        <p:grpSp>
          <p:nvGrpSpPr>
            <p:cNvPr id="16" name="Groupe 5">
              <a:extLst>
                <a:ext uri="{FF2B5EF4-FFF2-40B4-BE49-F238E27FC236}">
                  <a16:creationId xmlns:a16="http://schemas.microsoft.com/office/drawing/2014/main" id="{EFB581AD-6347-4269-B5D1-DA02546962A4}"/>
                </a:ext>
              </a:extLst>
            </p:cNvPr>
            <p:cNvGrpSpPr/>
            <p:nvPr/>
          </p:nvGrpSpPr>
          <p:grpSpPr>
            <a:xfrm>
              <a:off x="2480468" y="861430"/>
              <a:ext cx="8672454" cy="5418475"/>
              <a:chOff x="2480468" y="719761"/>
              <a:chExt cx="8672454" cy="5418475"/>
            </a:xfrm>
          </p:grpSpPr>
          <p:sp>
            <p:nvSpPr>
              <p:cNvPr id="19" name="Forme libre : forme 6">
                <a:extLst>
                  <a:ext uri="{FF2B5EF4-FFF2-40B4-BE49-F238E27FC236}">
                    <a16:creationId xmlns:a16="http://schemas.microsoft.com/office/drawing/2014/main" id="{183FF889-BDED-4472-89FB-23CB5EE3ADED}"/>
                  </a:ext>
                </a:extLst>
              </p:cNvPr>
              <p:cNvSpPr/>
              <p:nvPr/>
            </p:nvSpPr>
            <p:spPr>
              <a:xfrm>
                <a:off x="5459896" y="719761"/>
                <a:ext cx="2132142" cy="2106650"/>
              </a:xfrm>
              <a:custGeom>
                <a:avLst/>
                <a:gdLst>
                  <a:gd name="connsiteX0" fmla="*/ 0 w 2008628"/>
                  <a:gd name="connsiteY0" fmla="*/ 873753 h 1747506"/>
                  <a:gd name="connsiteX1" fmla="*/ 436877 w 2008628"/>
                  <a:gd name="connsiteY1" fmla="*/ 0 h 1747506"/>
                  <a:gd name="connsiteX2" fmla="*/ 1571752 w 2008628"/>
                  <a:gd name="connsiteY2" fmla="*/ 0 h 1747506"/>
                  <a:gd name="connsiteX3" fmla="*/ 2008628 w 2008628"/>
                  <a:gd name="connsiteY3" fmla="*/ 873753 h 1747506"/>
                  <a:gd name="connsiteX4" fmla="*/ 1571752 w 2008628"/>
                  <a:gd name="connsiteY4" fmla="*/ 1747506 h 1747506"/>
                  <a:gd name="connsiteX5" fmla="*/ 436877 w 2008628"/>
                  <a:gd name="connsiteY5" fmla="*/ 1747506 h 1747506"/>
                  <a:gd name="connsiteX6" fmla="*/ 0 w 2008628"/>
                  <a:gd name="connsiteY6" fmla="*/ 873753 h 1747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08628" h="1747506">
                    <a:moveTo>
                      <a:pt x="1004314" y="0"/>
                    </a:moveTo>
                    <a:lnTo>
                      <a:pt x="2008627" y="380083"/>
                    </a:lnTo>
                    <a:lnTo>
                      <a:pt x="2008627" y="1367424"/>
                    </a:lnTo>
                    <a:lnTo>
                      <a:pt x="1004314" y="1747506"/>
                    </a:lnTo>
                    <a:lnTo>
                      <a:pt x="1" y="1367424"/>
                    </a:lnTo>
                    <a:lnTo>
                      <a:pt x="1" y="380083"/>
                    </a:lnTo>
                    <a:lnTo>
                      <a:pt x="1004314" y="0"/>
                    </a:lnTo>
                    <a:close/>
                  </a:path>
                </a:pathLst>
              </a:custGeom>
              <a:solidFill>
                <a:srgbClr val="FF000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37090" tIns="377781" rIns="337090" bIns="377781" numCol="1" spcCol="1270" anchor="ctr" anchorCtr="0">
                <a:noAutofit/>
              </a:bodyPr>
              <a:lstStyle/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1200" b="1" kern="1200" dirty="0"/>
                  <a:t>Alignement thématique</a:t>
                </a:r>
              </a:p>
            </p:txBody>
          </p:sp>
          <p:sp>
            <p:nvSpPr>
              <p:cNvPr id="20" name="Forme libre : forme 7">
                <a:extLst>
                  <a:ext uri="{FF2B5EF4-FFF2-40B4-BE49-F238E27FC236}">
                    <a16:creationId xmlns:a16="http://schemas.microsoft.com/office/drawing/2014/main" id="{3924F300-B7A8-4A39-AA2F-FED2509B4212}"/>
                  </a:ext>
                </a:extLst>
              </p:cNvPr>
              <p:cNvSpPr/>
              <p:nvPr/>
            </p:nvSpPr>
            <p:spPr>
              <a:xfrm>
                <a:off x="7820595" y="1112901"/>
                <a:ext cx="3332327" cy="1205177"/>
              </a:xfrm>
              <a:custGeom>
                <a:avLst/>
                <a:gdLst>
                  <a:gd name="connsiteX0" fmla="*/ 0 w 2349922"/>
                  <a:gd name="connsiteY0" fmla="*/ 0 h 1205177"/>
                  <a:gd name="connsiteX1" fmla="*/ 2349922 w 2349922"/>
                  <a:gd name="connsiteY1" fmla="*/ 0 h 1205177"/>
                  <a:gd name="connsiteX2" fmla="*/ 2349922 w 2349922"/>
                  <a:gd name="connsiteY2" fmla="*/ 1205177 h 1205177"/>
                  <a:gd name="connsiteX3" fmla="*/ 0 w 2349922"/>
                  <a:gd name="connsiteY3" fmla="*/ 1205177 h 1205177"/>
                  <a:gd name="connsiteX4" fmla="*/ 0 w 2349922"/>
                  <a:gd name="connsiteY4" fmla="*/ 0 h 1205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49922" h="1205177">
                    <a:moveTo>
                      <a:pt x="0" y="0"/>
                    </a:moveTo>
                    <a:lnTo>
                      <a:pt x="2349922" y="0"/>
                    </a:lnTo>
                    <a:lnTo>
                      <a:pt x="2349922" y="1205177"/>
                    </a:lnTo>
                    <a:lnTo>
                      <a:pt x="0" y="1205177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4770" tIns="64770" rIns="64770" bIns="64770" numCol="1" spcCol="1270" anchor="ctr" anchorCtr="0">
                <a:noAutofit/>
              </a:bodyPr>
              <a:lstStyle/>
              <a:p>
                <a:pPr marL="0" lvl="0" indent="0" algn="l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1400" kern="12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par rapport aux quatre (04) axes majeurs définis pour le FME 2021</a:t>
                </a:r>
                <a:endParaRPr lang="fr-FR" sz="1400" kern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Forme libre : forme 10">
                <a:extLst>
                  <a:ext uri="{FF2B5EF4-FFF2-40B4-BE49-F238E27FC236}">
                    <a16:creationId xmlns:a16="http://schemas.microsoft.com/office/drawing/2014/main" id="{09C33F52-19A2-4F89-83B6-D36D2BAC4F85}"/>
                  </a:ext>
                </a:extLst>
              </p:cNvPr>
              <p:cNvSpPr/>
              <p:nvPr/>
            </p:nvSpPr>
            <p:spPr>
              <a:xfrm>
                <a:off x="4546931" y="2424685"/>
                <a:ext cx="1922673" cy="2008628"/>
              </a:xfrm>
              <a:custGeom>
                <a:avLst/>
                <a:gdLst>
                  <a:gd name="connsiteX0" fmla="*/ 0 w 2008628"/>
                  <a:gd name="connsiteY0" fmla="*/ 873753 h 1747506"/>
                  <a:gd name="connsiteX1" fmla="*/ 436877 w 2008628"/>
                  <a:gd name="connsiteY1" fmla="*/ 0 h 1747506"/>
                  <a:gd name="connsiteX2" fmla="*/ 1571752 w 2008628"/>
                  <a:gd name="connsiteY2" fmla="*/ 0 h 1747506"/>
                  <a:gd name="connsiteX3" fmla="*/ 2008628 w 2008628"/>
                  <a:gd name="connsiteY3" fmla="*/ 873753 h 1747506"/>
                  <a:gd name="connsiteX4" fmla="*/ 1571752 w 2008628"/>
                  <a:gd name="connsiteY4" fmla="*/ 1747506 h 1747506"/>
                  <a:gd name="connsiteX5" fmla="*/ 436877 w 2008628"/>
                  <a:gd name="connsiteY5" fmla="*/ 1747506 h 1747506"/>
                  <a:gd name="connsiteX6" fmla="*/ 0 w 2008628"/>
                  <a:gd name="connsiteY6" fmla="*/ 873753 h 1747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08628" h="1747506">
                    <a:moveTo>
                      <a:pt x="1004314" y="0"/>
                    </a:moveTo>
                    <a:lnTo>
                      <a:pt x="2008627" y="380083"/>
                    </a:lnTo>
                    <a:lnTo>
                      <a:pt x="2008627" y="1367424"/>
                    </a:lnTo>
                    <a:lnTo>
                      <a:pt x="1004314" y="1747506"/>
                    </a:lnTo>
                    <a:lnTo>
                      <a:pt x="1" y="1367424"/>
                    </a:lnTo>
                    <a:lnTo>
                      <a:pt x="1" y="380083"/>
                    </a:lnTo>
                    <a:lnTo>
                      <a:pt x="1004314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37090" tIns="377781" rIns="337090" bIns="377781" numCol="1" spcCol="1270" anchor="ctr" anchorCtr="0">
                <a:noAutofit/>
              </a:bodyPr>
              <a:lstStyle/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1200" kern="1200" dirty="0"/>
              </a:p>
            </p:txBody>
          </p:sp>
          <p:sp>
            <p:nvSpPr>
              <p:cNvPr id="22" name="Forme libre : forme 11">
                <a:extLst>
                  <a:ext uri="{FF2B5EF4-FFF2-40B4-BE49-F238E27FC236}">
                    <a16:creationId xmlns:a16="http://schemas.microsoft.com/office/drawing/2014/main" id="{F4BF8645-EFE2-47F3-916C-FEE2369364CC}"/>
                  </a:ext>
                </a:extLst>
              </p:cNvPr>
              <p:cNvSpPr/>
              <p:nvPr/>
            </p:nvSpPr>
            <p:spPr>
              <a:xfrm>
                <a:off x="2480468" y="2826410"/>
                <a:ext cx="2169318" cy="1205177"/>
              </a:xfrm>
              <a:custGeom>
                <a:avLst/>
                <a:gdLst>
                  <a:gd name="connsiteX0" fmla="*/ 0 w 2169318"/>
                  <a:gd name="connsiteY0" fmla="*/ 0 h 1205177"/>
                  <a:gd name="connsiteX1" fmla="*/ 2169318 w 2169318"/>
                  <a:gd name="connsiteY1" fmla="*/ 0 h 1205177"/>
                  <a:gd name="connsiteX2" fmla="*/ 2169318 w 2169318"/>
                  <a:gd name="connsiteY2" fmla="*/ 1205177 h 1205177"/>
                  <a:gd name="connsiteX3" fmla="*/ 0 w 2169318"/>
                  <a:gd name="connsiteY3" fmla="*/ 1205177 h 1205177"/>
                  <a:gd name="connsiteX4" fmla="*/ 0 w 2169318"/>
                  <a:gd name="connsiteY4" fmla="*/ 0 h 1205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69318" h="1205177">
                    <a:moveTo>
                      <a:pt x="0" y="0"/>
                    </a:moveTo>
                    <a:lnTo>
                      <a:pt x="2169318" y="0"/>
                    </a:lnTo>
                    <a:lnTo>
                      <a:pt x="2169318" y="1205177"/>
                    </a:lnTo>
                    <a:lnTo>
                      <a:pt x="0" y="1205177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4770" tIns="64770" rIns="64770" bIns="64770" numCol="1" spcCol="1270" anchor="ctr" anchorCtr="0">
                <a:noAutofit/>
              </a:bodyPr>
              <a:lstStyle/>
              <a:p>
                <a:pPr marL="0" lvl="0" indent="0" algn="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1200" kern="1200"/>
              </a:p>
            </p:txBody>
          </p:sp>
          <p:sp>
            <p:nvSpPr>
              <p:cNvPr id="23" name="Forme libre : forme 12">
                <a:extLst>
                  <a:ext uri="{FF2B5EF4-FFF2-40B4-BE49-F238E27FC236}">
                    <a16:creationId xmlns:a16="http://schemas.microsoft.com/office/drawing/2014/main" id="{11EEF045-FF32-49F1-8D7F-95757C4BB6C2}"/>
                  </a:ext>
                </a:extLst>
              </p:cNvPr>
              <p:cNvSpPr/>
              <p:nvPr/>
            </p:nvSpPr>
            <p:spPr>
              <a:xfrm>
                <a:off x="6609403" y="2424685"/>
                <a:ext cx="2269953" cy="2210353"/>
              </a:xfrm>
              <a:custGeom>
                <a:avLst/>
                <a:gdLst>
                  <a:gd name="connsiteX0" fmla="*/ 0 w 2008628"/>
                  <a:gd name="connsiteY0" fmla="*/ 873753 h 1747506"/>
                  <a:gd name="connsiteX1" fmla="*/ 436877 w 2008628"/>
                  <a:gd name="connsiteY1" fmla="*/ 0 h 1747506"/>
                  <a:gd name="connsiteX2" fmla="*/ 1571752 w 2008628"/>
                  <a:gd name="connsiteY2" fmla="*/ 0 h 1747506"/>
                  <a:gd name="connsiteX3" fmla="*/ 2008628 w 2008628"/>
                  <a:gd name="connsiteY3" fmla="*/ 873753 h 1747506"/>
                  <a:gd name="connsiteX4" fmla="*/ 1571752 w 2008628"/>
                  <a:gd name="connsiteY4" fmla="*/ 1747506 h 1747506"/>
                  <a:gd name="connsiteX5" fmla="*/ 436877 w 2008628"/>
                  <a:gd name="connsiteY5" fmla="*/ 1747506 h 1747506"/>
                  <a:gd name="connsiteX6" fmla="*/ 0 w 2008628"/>
                  <a:gd name="connsiteY6" fmla="*/ 873753 h 1747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08628" h="1747506">
                    <a:moveTo>
                      <a:pt x="1004314" y="0"/>
                    </a:moveTo>
                    <a:lnTo>
                      <a:pt x="2008627" y="380083"/>
                    </a:lnTo>
                    <a:lnTo>
                      <a:pt x="2008627" y="1367424"/>
                    </a:lnTo>
                    <a:lnTo>
                      <a:pt x="1004314" y="1747506"/>
                    </a:lnTo>
                    <a:lnTo>
                      <a:pt x="1" y="1367424"/>
                    </a:lnTo>
                    <a:lnTo>
                      <a:pt x="1" y="380083"/>
                    </a:lnTo>
                    <a:lnTo>
                      <a:pt x="1004314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72320" tIns="313011" rIns="272320" bIns="313011" numCol="1" spcCol="1270" anchor="ctr" anchorCtr="0">
                <a:noAutofit/>
              </a:bodyPr>
              <a:lstStyle/>
              <a:p>
                <a:pPr marL="0" lvl="0" indent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1600" b="1" kern="1200" dirty="0"/>
                  <a:t>Approche inclusive</a:t>
                </a:r>
              </a:p>
            </p:txBody>
          </p:sp>
          <p:sp>
            <p:nvSpPr>
              <p:cNvPr id="24" name="Forme libre : forme 13">
                <a:extLst>
                  <a:ext uri="{FF2B5EF4-FFF2-40B4-BE49-F238E27FC236}">
                    <a16:creationId xmlns:a16="http://schemas.microsoft.com/office/drawing/2014/main" id="{96CD8F75-3D1A-41D2-8D97-31E9BE920942}"/>
                  </a:ext>
                </a:extLst>
              </p:cNvPr>
              <p:cNvSpPr/>
              <p:nvPr/>
            </p:nvSpPr>
            <p:spPr>
              <a:xfrm>
                <a:off x="5486970" y="4129608"/>
                <a:ext cx="2161161" cy="2008628"/>
              </a:xfrm>
              <a:custGeom>
                <a:avLst/>
                <a:gdLst>
                  <a:gd name="connsiteX0" fmla="*/ 0 w 2008628"/>
                  <a:gd name="connsiteY0" fmla="*/ 873753 h 1747506"/>
                  <a:gd name="connsiteX1" fmla="*/ 436877 w 2008628"/>
                  <a:gd name="connsiteY1" fmla="*/ 0 h 1747506"/>
                  <a:gd name="connsiteX2" fmla="*/ 1571752 w 2008628"/>
                  <a:gd name="connsiteY2" fmla="*/ 0 h 1747506"/>
                  <a:gd name="connsiteX3" fmla="*/ 2008628 w 2008628"/>
                  <a:gd name="connsiteY3" fmla="*/ 873753 h 1747506"/>
                  <a:gd name="connsiteX4" fmla="*/ 1571752 w 2008628"/>
                  <a:gd name="connsiteY4" fmla="*/ 1747506 h 1747506"/>
                  <a:gd name="connsiteX5" fmla="*/ 436877 w 2008628"/>
                  <a:gd name="connsiteY5" fmla="*/ 1747506 h 1747506"/>
                  <a:gd name="connsiteX6" fmla="*/ 0 w 2008628"/>
                  <a:gd name="connsiteY6" fmla="*/ 873753 h 1747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08628" h="1747506">
                    <a:moveTo>
                      <a:pt x="1004314" y="0"/>
                    </a:moveTo>
                    <a:lnTo>
                      <a:pt x="2008627" y="380083"/>
                    </a:lnTo>
                    <a:lnTo>
                      <a:pt x="2008627" y="1367424"/>
                    </a:lnTo>
                    <a:lnTo>
                      <a:pt x="1004314" y="1747506"/>
                    </a:lnTo>
                    <a:lnTo>
                      <a:pt x="1" y="1367424"/>
                    </a:lnTo>
                    <a:lnTo>
                      <a:pt x="1" y="380083"/>
                    </a:lnTo>
                    <a:lnTo>
                      <a:pt x="1004314" y="0"/>
                    </a:lnTo>
                    <a:close/>
                  </a:path>
                </a:pathLst>
              </a:custGeom>
              <a:solidFill>
                <a:srgbClr val="00800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6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6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37090" tIns="377781" rIns="337090" bIns="377781" numCol="1" spcCol="1270" anchor="ctr" anchorCtr="0">
                <a:noAutofit/>
              </a:bodyPr>
              <a:lstStyle/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1200" b="1" kern="1200" dirty="0"/>
                  <a:t>Intégration des différentes échelles</a:t>
                </a:r>
              </a:p>
            </p:txBody>
          </p:sp>
          <p:sp>
            <p:nvSpPr>
              <p:cNvPr id="25" name="Forme libre : forme 14">
                <a:extLst>
                  <a:ext uri="{FF2B5EF4-FFF2-40B4-BE49-F238E27FC236}">
                    <a16:creationId xmlns:a16="http://schemas.microsoft.com/office/drawing/2014/main" id="{C1A9EC9C-9151-4557-8AEC-62C9FB7B0FE6}"/>
                  </a:ext>
                </a:extLst>
              </p:cNvPr>
              <p:cNvSpPr/>
              <p:nvPr/>
            </p:nvSpPr>
            <p:spPr>
              <a:xfrm>
                <a:off x="7469901" y="4531334"/>
                <a:ext cx="2241629" cy="1205177"/>
              </a:xfrm>
              <a:custGeom>
                <a:avLst/>
                <a:gdLst>
                  <a:gd name="connsiteX0" fmla="*/ 0 w 2241629"/>
                  <a:gd name="connsiteY0" fmla="*/ 0 h 1205177"/>
                  <a:gd name="connsiteX1" fmla="*/ 2241629 w 2241629"/>
                  <a:gd name="connsiteY1" fmla="*/ 0 h 1205177"/>
                  <a:gd name="connsiteX2" fmla="*/ 2241629 w 2241629"/>
                  <a:gd name="connsiteY2" fmla="*/ 1205177 h 1205177"/>
                  <a:gd name="connsiteX3" fmla="*/ 0 w 2241629"/>
                  <a:gd name="connsiteY3" fmla="*/ 1205177 h 1205177"/>
                  <a:gd name="connsiteX4" fmla="*/ 0 w 2241629"/>
                  <a:gd name="connsiteY4" fmla="*/ 0 h 1205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41629" h="1205177">
                    <a:moveTo>
                      <a:pt x="0" y="0"/>
                    </a:moveTo>
                    <a:lnTo>
                      <a:pt x="2241629" y="0"/>
                    </a:lnTo>
                    <a:lnTo>
                      <a:pt x="2241629" y="1205177"/>
                    </a:lnTo>
                    <a:lnTo>
                      <a:pt x="0" y="1205177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4770" tIns="64770" rIns="64770" bIns="64770" numCol="1" spcCol="1270" anchor="ctr" anchorCtr="0">
                <a:noAutofit/>
              </a:bodyPr>
              <a:lstStyle/>
              <a:p>
                <a:pPr marL="0" lvl="0" indent="0" algn="l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fr-FR" sz="1200" kern="1200" dirty="0"/>
              </a:p>
            </p:txBody>
          </p:sp>
        </p:grpSp>
        <p:sp>
          <p:nvSpPr>
            <p:cNvPr id="17" name="Title 1">
              <a:extLst>
                <a:ext uri="{FF2B5EF4-FFF2-40B4-BE49-F238E27FC236}">
                  <a16:creationId xmlns:a16="http://schemas.microsoft.com/office/drawing/2014/main" id="{74A835EC-7889-407E-ADFC-3F3F79E8F1F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15911" y="57568"/>
              <a:ext cx="8836004" cy="71730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/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SN" altLang="fr-FR" sz="1800" b="1" dirty="0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5.	Le mécanisme de gouvernance de i2021</a:t>
              </a:r>
              <a:endParaRPr lang="fr-SN" altLang="fr-FR" sz="20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8" name="Straight Connector 13">
              <a:extLst>
                <a:ext uri="{FF2B5EF4-FFF2-40B4-BE49-F238E27FC236}">
                  <a16:creationId xmlns:a16="http://schemas.microsoft.com/office/drawing/2014/main" id="{8540BA5C-5492-410C-AC75-81A7EB1F4D87}"/>
                </a:ext>
              </a:extLst>
            </p:cNvPr>
            <p:cNvCxnSpPr/>
            <p:nvPr/>
          </p:nvCxnSpPr>
          <p:spPr>
            <a:xfrm flipV="1">
              <a:off x="1148127" y="618186"/>
              <a:ext cx="7803787" cy="2527"/>
            </a:xfrm>
            <a:prstGeom prst="line">
              <a:avLst/>
            </a:prstGeom>
            <a:ln w="38100">
              <a:solidFill>
                <a:srgbClr val="007BA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2653993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E06777F5-82A1-4931-B6FB-9E43216E0930}"/>
              </a:ext>
            </a:extLst>
          </p:cNvPr>
          <p:cNvGrpSpPr/>
          <p:nvPr/>
        </p:nvGrpSpPr>
        <p:grpSpPr>
          <a:xfrm>
            <a:off x="245327" y="440471"/>
            <a:ext cx="9326880" cy="3979544"/>
            <a:chOff x="115911" y="57568"/>
            <a:chExt cx="11400227" cy="598635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C8EEDE-02F7-417F-9C58-FB04FBC4F2BA}"/>
                </a:ext>
              </a:extLst>
            </p:cNvPr>
            <p:cNvSpPr/>
            <p:nvPr/>
          </p:nvSpPr>
          <p:spPr>
            <a:xfrm>
              <a:off x="531329" y="1564704"/>
              <a:ext cx="4903557" cy="153575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fr-FR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le </a:t>
              </a:r>
              <a:r>
                <a:rPr lang="fr-FR" b="1" i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Comité de sélection </a:t>
              </a:r>
              <a:r>
                <a:rPr lang="fr-FR" b="1" i="1" dirty="0">
                  <a:solidFill>
                    <a:srgbClr val="FF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i</a:t>
              </a:r>
              <a:r>
                <a:rPr lang="fr-FR" b="1" i="1" dirty="0">
                  <a:solidFill>
                    <a:srgbClr val="000099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2021</a:t>
              </a:r>
              <a:r>
                <a:rPr lang="fr-FR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sera mis en place par le Sénégal et le Conseil Mondial de l’Eau</a:t>
              </a:r>
              <a:endParaRPr lang="fr-FR" dirty="0">
                <a:solidFill>
                  <a:srgbClr val="000000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6A7E723-3A1A-411B-8F2D-28A4EFE411D2}"/>
                </a:ext>
              </a:extLst>
            </p:cNvPr>
            <p:cNvSpPr/>
            <p:nvPr/>
          </p:nvSpPr>
          <p:spPr>
            <a:xfrm>
              <a:off x="6260409" y="1339885"/>
              <a:ext cx="5255729" cy="37895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fr-FR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Groupes d’acteurs membres : </a:t>
              </a:r>
            </a:p>
            <a:p>
              <a:pPr marL="285750" lvl="0" indent="-285750">
                <a:buFont typeface="Wingdings" panose="05000000000000000000" pitchFamily="2" charset="2"/>
                <a:buChar char="q"/>
              </a:pPr>
              <a:r>
                <a:rPr lang="fr-FR" sz="1600" dirty="0">
                  <a:latin typeface="Arial" panose="020B0604020202020204" pitchFamily="34" charset="0"/>
                  <a:cs typeface="Arial" panose="020B0604020202020204" pitchFamily="34" charset="0"/>
                </a:rPr>
                <a:t>Départements ministériels (MHA, MEFP, MAESE, MEDD, etc.) ;</a:t>
              </a:r>
            </a:p>
            <a:p>
              <a:pPr marL="285750" lvl="0" indent="-285750">
                <a:buFont typeface="Wingdings" panose="05000000000000000000" pitchFamily="2" charset="2"/>
                <a:buChar char="q"/>
              </a:pPr>
              <a:r>
                <a:rPr lang="fr-FR" sz="1600" dirty="0">
                  <a:latin typeface="Arial" panose="020B0604020202020204" pitchFamily="34" charset="0"/>
                  <a:cs typeface="Arial" panose="020B0604020202020204" pitchFamily="34" charset="0"/>
                </a:rPr>
                <a:t>Universités et Instituts de Recherche ;</a:t>
              </a:r>
            </a:p>
            <a:p>
              <a:pPr marL="285750" lvl="0" indent="-285750">
                <a:buFont typeface="Wingdings" panose="05000000000000000000" pitchFamily="2" charset="2"/>
                <a:buChar char="q"/>
              </a:pPr>
              <a:r>
                <a:rPr lang="fr-FR" sz="1600" dirty="0">
                  <a:latin typeface="Arial" panose="020B0604020202020204" pitchFamily="34" charset="0"/>
                  <a:cs typeface="Arial" panose="020B0604020202020204" pitchFamily="34" charset="0"/>
                </a:rPr>
                <a:t>Société Civile ;</a:t>
              </a:r>
            </a:p>
            <a:p>
              <a:pPr marL="285750" lvl="0" indent="-285750">
                <a:buFont typeface="Wingdings" panose="05000000000000000000" pitchFamily="2" charset="2"/>
                <a:buChar char="q"/>
              </a:pPr>
              <a:r>
                <a:rPr lang="fr-FR" sz="1600" dirty="0">
                  <a:latin typeface="Arial" panose="020B0604020202020204" pitchFamily="34" charset="0"/>
                  <a:cs typeface="Arial" panose="020B0604020202020204" pitchFamily="34" charset="0"/>
                </a:rPr>
                <a:t>Partenariat National de l’Eau ;</a:t>
              </a:r>
            </a:p>
            <a:p>
              <a:pPr marL="285750" lvl="0" indent="-285750">
                <a:buFont typeface="Wingdings" panose="05000000000000000000" pitchFamily="2" charset="2"/>
                <a:buChar char="q"/>
              </a:pPr>
              <a:r>
                <a:rPr lang="fr-FR" sz="1600" dirty="0">
                  <a:latin typeface="Arial" panose="020B0604020202020204" pitchFamily="34" charset="0"/>
                  <a:cs typeface="Arial" panose="020B0604020202020204" pitchFamily="34" charset="0"/>
                </a:rPr>
                <a:t>Partenaires Techniques et Financiers ;</a:t>
              </a:r>
            </a:p>
            <a:p>
              <a:pPr marL="285750" lvl="0" indent="-285750">
                <a:buFont typeface="Wingdings" panose="05000000000000000000" pitchFamily="2" charset="2"/>
                <a:buChar char="q"/>
              </a:pPr>
              <a:r>
                <a:rPr lang="fr-FR" sz="1600" dirty="0">
                  <a:latin typeface="Arial" panose="020B0604020202020204" pitchFamily="34" charset="0"/>
                  <a:cs typeface="Arial" panose="020B0604020202020204" pitchFamily="34" charset="0"/>
                </a:rPr>
                <a:t>Collectivités locales ;</a:t>
              </a:r>
            </a:p>
            <a:p>
              <a:pPr marL="285750" lvl="0" indent="-285750">
                <a:buFont typeface="Wingdings" panose="05000000000000000000" pitchFamily="2" charset="2"/>
                <a:buChar char="q"/>
              </a:pPr>
              <a:r>
                <a:rPr lang="fr-FR" sz="1600" dirty="0">
                  <a:latin typeface="Arial" panose="020B0604020202020204" pitchFamily="34" charset="0"/>
                  <a:cs typeface="Arial" panose="020B0604020202020204" pitchFamily="34" charset="0"/>
                </a:rPr>
                <a:t>Etc.</a:t>
              </a: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7E1FA05A-BEB0-444F-86C7-4FB300E1434C}"/>
                </a:ext>
              </a:extLst>
            </p:cNvPr>
            <p:cNvSpPr/>
            <p:nvPr/>
          </p:nvSpPr>
          <p:spPr>
            <a:xfrm>
              <a:off x="1334535" y="4289880"/>
              <a:ext cx="2902226" cy="1754040"/>
            </a:xfrm>
            <a:prstGeom prst="ellipse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Pool d’Experts Indépendants</a:t>
              </a:r>
            </a:p>
          </p:txBody>
        </p:sp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77ADBD97-B0C3-40B6-94CB-7FB46E865C38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15911" y="57568"/>
              <a:ext cx="8836004" cy="71730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/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SN" altLang="fr-FR" sz="1800" b="1" dirty="0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5.	Le mécanisme de gouvernance de i2021</a:t>
              </a:r>
              <a:endParaRPr lang="fr-SN" altLang="fr-FR" sz="20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769745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1557E61-C417-4A14-A197-A6073C46447C}"/>
              </a:ext>
            </a:extLst>
          </p:cNvPr>
          <p:cNvGrpSpPr/>
          <p:nvPr/>
        </p:nvGrpSpPr>
        <p:grpSpPr>
          <a:xfrm>
            <a:off x="272089" y="210117"/>
            <a:ext cx="8127010" cy="4018425"/>
            <a:chOff x="180708" y="42224"/>
            <a:chExt cx="11646859" cy="5938107"/>
          </a:xfrm>
        </p:grpSpPr>
        <p:sp>
          <p:nvSpPr>
            <p:cNvPr id="8" name="Title 1">
              <a:extLst>
                <a:ext uri="{FF2B5EF4-FFF2-40B4-BE49-F238E27FC236}">
                  <a16:creationId xmlns:a16="http://schemas.microsoft.com/office/drawing/2014/main" id="{5B45C109-8B40-493F-9A70-F7B492128E1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80708" y="42224"/>
              <a:ext cx="9903449" cy="70881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/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SN" altLang="fr-FR" sz="1600" b="1" dirty="0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	Le processus de labellisation des projets</a:t>
              </a:r>
              <a:endParaRPr lang="fr-SN" altLang="fr-FR" sz="1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9FD5D2B-8C27-462B-988E-B208A7DA5B31}"/>
                </a:ext>
              </a:extLst>
            </p:cNvPr>
            <p:cNvSpPr/>
            <p:nvPr/>
          </p:nvSpPr>
          <p:spPr>
            <a:xfrm>
              <a:off x="5460417" y="1168199"/>
              <a:ext cx="3491497" cy="28256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100" dirty="0">
                  <a:solidFill>
                    <a:schemeClr val="tx1"/>
                  </a:solidFill>
                </a:rPr>
                <a:t>Personne physique ou morale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3CE7D9-8698-416A-B3A9-33EE9A6FD6C1}"/>
                </a:ext>
              </a:extLst>
            </p:cNvPr>
            <p:cNvSpPr/>
            <p:nvPr/>
          </p:nvSpPr>
          <p:spPr>
            <a:xfrm>
              <a:off x="5460417" y="1493347"/>
              <a:ext cx="3491497" cy="30285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dirty="0">
                  <a:solidFill>
                    <a:schemeClr val="tx1"/>
                  </a:solidFill>
                </a:rPr>
                <a:t>Organisme public, parapublic, privé</a:t>
              </a:r>
            </a:p>
          </p:txBody>
        </p:sp>
        <p:sp>
          <p:nvSpPr>
            <p:cNvPr id="14" name="Ellipse 4">
              <a:extLst>
                <a:ext uri="{FF2B5EF4-FFF2-40B4-BE49-F238E27FC236}">
                  <a16:creationId xmlns:a16="http://schemas.microsoft.com/office/drawing/2014/main" id="{236AC6B6-0BD1-42E3-B8C7-138125ACB916}"/>
                </a:ext>
              </a:extLst>
            </p:cNvPr>
            <p:cNvSpPr/>
            <p:nvPr/>
          </p:nvSpPr>
          <p:spPr>
            <a:xfrm>
              <a:off x="1099930" y="856020"/>
              <a:ext cx="3246783" cy="1616724"/>
            </a:xfrm>
            <a:prstGeom prst="ellips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100" b="1" dirty="0"/>
                <a:t>Appel à projets publié au niveau national, régional et international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C076B27-A890-4BB0-A288-F29AFB37C9D0}"/>
                </a:ext>
              </a:extLst>
            </p:cNvPr>
            <p:cNvSpPr/>
            <p:nvPr/>
          </p:nvSpPr>
          <p:spPr>
            <a:xfrm>
              <a:off x="5900825" y="3338955"/>
              <a:ext cx="2610677" cy="475408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b="1" dirty="0"/>
                <a:t>Dossiers de candidatures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F75343A-34F7-400A-A341-4A5BB2F5F1D2}"/>
                </a:ext>
              </a:extLst>
            </p:cNvPr>
            <p:cNvSpPr/>
            <p:nvPr/>
          </p:nvSpPr>
          <p:spPr>
            <a:xfrm>
              <a:off x="5900825" y="2302221"/>
              <a:ext cx="2610677" cy="59229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b="1" dirty="0">
                  <a:solidFill>
                    <a:schemeClr val="tx1"/>
                  </a:solidFill>
                </a:rPr>
                <a:t>Termes de références et formulaires standards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D166500-BCDF-4855-B819-DFE271A8A6CB}"/>
                </a:ext>
              </a:extLst>
            </p:cNvPr>
            <p:cNvSpPr/>
            <p:nvPr/>
          </p:nvSpPr>
          <p:spPr>
            <a:xfrm>
              <a:off x="9170504" y="3034755"/>
              <a:ext cx="2650435" cy="134869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fr-FR" sz="1100" dirty="0">
                  <a:solidFill>
                    <a:schemeClr val="bg1"/>
                  </a:solidFill>
                </a:rPr>
                <a:t>Demande de soumission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fr-FR" sz="1100" dirty="0">
                  <a:solidFill>
                    <a:schemeClr val="bg1"/>
                  </a:solidFill>
                </a:rPr>
                <a:t>Présentation de la structure promotrice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fr-FR" sz="1100" dirty="0">
                  <a:solidFill>
                    <a:schemeClr val="bg1"/>
                  </a:solidFill>
                </a:rPr>
                <a:t>Présentation du projet</a:t>
              </a:r>
            </a:p>
          </p:txBody>
        </p:sp>
        <p:cxnSp>
          <p:nvCxnSpPr>
            <p:cNvPr id="18" name="Connecteur droit avec flèche 6">
              <a:extLst>
                <a:ext uri="{FF2B5EF4-FFF2-40B4-BE49-F238E27FC236}">
                  <a16:creationId xmlns:a16="http://schemas.microsoft.com/office/drawing/2014/main" id="{181E5B3D-6832-4AE7-B49F-78F77C5D9C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12973" y="1468222"/>
              <a:ext cx="1007165" cy="15098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D620218-EECD-44E2-B7BB-5CBE0C8229F6}"/>
                </a:ext>
              </a:extLst>
            </p:cNvPr>
            <p:cNvSpPr/>
            <p:nvPr/>
          </p:nvSpPr>
          <p:spPr>
            <a:xfrm>
              <a:off x="9210261" y="856019"/>
              <a:ext cx="2610678" cy="13486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fr-FR" sz="1050" b="1" dirty="0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Exercer une activité en relation avec l’une des 4 thématiques majeures du FME 2021</a:t>
              </a:r>
            </a:p>
          </p:txBody>
        </p:sp>
        <p:sp>
          <p:nvSpPr>
            <p:cNvPr id="20" name="Ellipse 20">
              <a:extLst>
                <a:ext uri="{FF2B5EF4-FFF2-40B4-BE49-F238E27FC236}">
                  <a16:creationId xmlns:a16="http://schemas.microsoft.com/office/drawing/2014/main" id="{BD5EA3E3-04FB-4B0E-9F35-D484B3AA031E}"/>
                </a:ext>
              </a:extLst>
            </p:cNvPr>
            <p:cNvSpPr/>
            <p:nvPr/>
          </p:nvSpPr>
          <p:spPr>
            <a:xfrm>
              <a:off x="180708" y="1240050"/>
              <a:ext cx="569843" cy="470984"/>
            </a:xfrm>
            <a:prstGeom prst="ellipse">
              <a:avLst/>
            </a:prstGeom>
            <a:solidFill>
              <a:srgbClr val="000099"/>
            </a:solidFill>
            <a:ln w="762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b="1" dirty="0"/>
                <a:t>1</a:t>
              </a:r>
            </a:p>
          </p:txBody>
        </p:sp>
        <p:cxnSp>
          <p:nvCxnSpPr>
            <p:cNvPr id="21" name="Connecteur droit avec flèche 25">
              <a:extLst>
                <a:ext uri="{FF2B5EF4-FFF2-40B4-BE49-F238E27FC236}">
                  <a16:creationId xmlns:a16="http://schemas.microsoft.com/office/drawing/2014/main" id="{023260C6-6576-4B63-9C25-A281FAA5D103}"/>
                </a:ext>
              </a:extLst>
            </p:cNvPr>
            <p:cNvCxnSpPr>
              <a:stCxn id="13" idx="2"/>
              <a:endCxn id="16" idx="0"/>
            </p:cNvCxnSpPr>
            <p:nvPr/>
          </p:nvCxnSpPr>
          <p:spPr>
            <a:xfrm flipH="1">
              <a:off x="7206164" y="1796201"/>
              <a:ext cx="2" cy="506020"/>
            </a:xfrm>
            <a:prstGeom prst="straightConnector1">
              <a:avLst/>
            </a:prstGeom>
            <a:ln w="38100">
              <a:solidFill>
                <a:srgbClr val="0000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7">
              <a:extLst>
                <a:ext uri="{FF2B5EF4-FFF2-40B4-BE49-F238E27FC236}">
                  <a16:creationId xmlns:a16="http://schemas.microsoft.com/office/drawing/2014/main" id="{7AC7ED2C-2337-4BB1-BFE4-53C0ACADC530}"/>
                </a:ext>
              </a:extLst>
            </p:cNvPr>
            <p:cNvCxnSpPr>
              <a:stCxn id="15" idx="3"/>
            </p:cNvCxnSpPr>
            <p:nvPr/>
          </p:nvCxnSpPr>
          <p:spPr>
            <a:xfrm>
              <a:off x="8511502" y="3576659"/>
              <a:ext cx="659002" cy="0"/>
            </a:xfrm>
            <a:prstGeom prst="line">
              <a:avLst/>
            </a:prstGeom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FFCAD26-3BC6-4C4A-A150-7FD52FA25358}"/>
                </a:ext>
              </a:extLst>
            </p:cNvPr>
            <p:cNvSpPr/>
            <p:nvPr/>
          </p:nvSpPr>
          <p:spPr>
            <a:xfrm>
              <a:off x="9177132" y="4631641"/>
              <a:ext cx="2650435" cy="1348690"/>
            </a:xfrm>
            <a:prstGeom prst="rect">
              <a:avLst/>
            </a:prstGeom>
            <a:solidFill>
              <a:srgbClr val="008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fr-FR" sz="1100" dirty="0">
                  <a:solidFill>
                    <a:schemeClr val="bg1"/>
                  </a:solidFill>
                </a:rPr>
                <a:t>Présélection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fr-FR" sz="1100" dirty="0">
                  <a:solidFill>
                    <a:schemeClr val="bg1"/>
                  </a:solidFill>
                </a:rPr>
                <a:t>Examen approfondi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fr-FR" sz="1100" dirty="0">
                  <a:solidFill>
                    <a:schemeClr val="bg1"/>
                  </a:solidFill>
                </a:rPr>
                <a:t>Sélection définitive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423F8DE-36FD-4492-9CC6-3158196E5831}"/>
                </a:ext>
              </a:extLst>
            </p:cNvPr>
            <p:cNvSpPr/>
            <p:nvPr/>
          </p:nvSpPr>
          <p:spPr>
            <a:xfrm>
              <a:off x="5900824" y="5070353"/>
              <a:ext cx="2610677" cy="475408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b="1" dirty="0"/>
                <a:t>Evaluation/sélection</a:t>
              </a:r>
            </a:p>
          </p:txBody>
        </p:sp>
        <p:cxnSp>
          <p:nvCxnSpPr>
            <p:cNvPr id="25" name="Connecteur droit avec flèche 32">
              <a:extLst>
                <a:ext uri="{FF2B5EF4-FFF2-40B4-BE49-F238E27FC236}">
                  <a16:creationId xmlns:a16="http://schemas.microsoft.com/office/drawing/2014/main" id="{F59B5E1B-6E77-41AF-B5E9-7DE443B8C6FD}"/>
                </a:ext>
              </a:extLst>
            </p:cNvPr>
            <p:cNvCxnSpPr>
              <a:cxnSpLocks/>
              <a:endCxn id="24" idx="0"/>
            </p:cNvCxnSpPr>
            <p:nvPr/>
          </p:nvCxnSpPr>
          <p:spPr>
            <a:xfrm>
              <a:off x="7206162" y="3814363"/>
              <a:ext cx="1" cy="1255990"/>
            </a:xfrm>
            <a:prstGeom prst="straightConnector1">
              <a:avLst/>
            </a:prstGeom>
            <a:ln w="38100">
              <a:solidFill>
                <a:srgbClr val="0000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34">
              <a:extLst>
                <a:ext uri="{FF2B5EF4-FFF2-40B4-BE49-F238E27FC236}">
                  <a16:creationId xmlns:a16="http://schemas.microsoft.com/office/drawing/2014/main" id="{E344B885-0D51-49D3-ACD0-531FFC6AA269}"/>
                </a:ext>
              </a:extLst>
            </p:cNvPr>
            <p:cNvCxnSpPr/>
            <p:nvPr/>
          </p:nvCxnSpPr>
          <p:spPr>
            <a:xfrm>
              <a:off x="8518130" y="5311184"/>
              <a:ext cx="659002" cy="0"/>
            </a:xfrm>
            <a:prstGeom prst="line">
              <a:avLst/>
            </a:prstGeom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Ellipse 35">
              <a:extLst>
                <a:ext uri="{FF2B5EF4-FFF2-40B4-BE49-F238E27FC236}">
                  <a16:creationId xmlns:a16="http://schemas.microsoft.com/office/drawing/2014/main" id="{D9232EFD-393E-4FAB-A6FF-B2085BCA9435}"/>
                </a:ext>
              </a:extLst>
            </p:cNvPr>
            <p:cNvSpPr/>
            <p:nvPr/>
          </p:nvSpPr>
          <p:spPr>
            <a:xfrm>
              <a:off x="180708" y="2719388"/>
              <a:ext cx="569843" cy="470984"/>
            </a:xfrm>
            <a:prstGeom prst="ellipse">
              <a:avLst/>
            </a:prstGeom>
            <a:solidFill>
              <a:srgbClr val="000099"/>
            </a:solidFill>
            <a:ln w="762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b="1" dirty="0"/>
                <a:t>2</a:t>
              </a:r>
            </a:p>
          </p:txBody>
        </p:sp>
        <p:sp>
          <p:nvSpPr>
            <p:cNvPr id="28" name="Ellipse 36">
              <a:extLst>
                <a:ext uri="{FF2B5EF4-FFF2-40B4-BE49-F238E27FC236}">
                  <a16:creationId xmlns:a16="http://schemas.microsoft.com/office/drawing/2014/main" id="{8E419E18-9DFF-4ED8-AEA6-6FD8D65B000D}"/>
                </a:ext>
              </a:extLst>
            </p:cNvPr>
            <p:cNvSpPr/>
            <p:nvPr/>
          </p:nvSpPr>
          <p:spPr>
            <a:xfrm>
              <a:off x="180708" y="5074777"/>
              <a:ext cx="569843" cy="470984"/>
            </a:xfrm>
            <a:prstGeom prst="ellipse">
              <a:avLst/>
            </a:prstGeom>
            <a:solidFill>
              <a:srgbClr val="000099"/>
            </a:solidFill>
            <a:ln w="762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b="1" dirty="0"/>
                <a:t>3</a:t>
              </a:r>
            </a:p>
          </p:txBody>
        </p:sp>
        <p:sp>
          <p:nvSpPr>
            <p:cNvPr id="29" name="Explosion 2 3">
              <a:extLst>
                <a:ext uri="{FF2B5EF4-FFF2-40B4-BE49-F238E27FC236}">
                  <a16:creationId xmlns:a16="http://schemas.microsoft.com/office/drawing/2014/main" id="{7A97B391-5F04-4FD0-B6B0-C754E8B68481}"/>
                </a:ext>
              </a:extLst>
            </p:cNvPr>
            <p:cNvSpPr/>
            <p:nvPr/>
          </p:nvSpPr>
          <p:spPr>
            <a:xfrm>
              <a:off x="926126" y="2431145"/>
              <a:ext cx="4031087" cy="3193960"/>
            </a:xfrm>
            <a:prstGeom prst="irregularSeal2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>
                  <a:solidFill>
                    <a:srgbClr val="000099"/>
                  </a:solidFill>
                </a:rPr>
                <a:t>GO ! </a:t>
              </a:r>
            </a:p>
            <a:p>
              <a:pPr algn="ctr"/>
              <a:r>
                <a:rPr lang="fr-FR" sz="1400" b="1" dirty="0">
                  <a:solidFill>
                    <a:srgbClr val="000099"/>
                  </a:solidFill>
                </a:rPr>
                <a:t>15 septembre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961136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Kick-off meeting du 9</a:t>
              </a:r>
              <a:r>
                <a:rPr lang="fr-SN" sz="1050" b="1" baseline="30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205C9CEF-07DD-4DE4-8EAB-A3D6297C13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689" y="33509"/>
            <a:ext cx="8316273" cy="465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59210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579</Words>
  <Application>Microsoft Office PowerPoint</Application>
  <PresentationFormat>On-screen Show (16:9)</PresentationFormat>
  <Paragraphs>100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Arial</vt:lpstr>
      <vt:lpstr>Arial Narrow</vt:lpstr>
      <vt:lpstr>Arial Rounded MT Bold</vt:lpstr>
      <vt:lpstr>Bookman Old Style</vt:lpstr>
      <vt:lpstr>Broadway</vt:lpstr>
      <vt:lpstr>Calibri</vt:lpstr>
      <vt:lpstr>Calibri Light</vt:lpstr>
      <vt:lpstr>Gill Sans MT</vt:lpstr>
      <vt:lpstr>Helvetica</vt:lpstr>
      <vt:lpstr>Helvetica Neue</vt:lpstr>
      <vt:lpstr>Times New Roman</vt:lpstr>
      <vt:lpstr>Wingdings</vt:lpstr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Forum au PR</dc:title>
  <dc:subject>Etat d'avancement</dc:subject>
  <dc:creator>Dr Mohamed DIATTA</dc:creator>
  <cp:lastModifiedBy>Teresa Liguori</cp:lastModifiedBy>
  <cp:revision>145</cp:revision>
  <dcterms:modified xsi:type="dcterms:W3CDTF">2019-06-20T11:08:18Z</dcterms:modified>
</cp:coreProperties>
</file>