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7" r:id="rId16"/>
    <p:sldId id="325" r:id="rId17"/>
    <p:sldId id="326" r:id="rId18"/>
    <p:sldId id="328" r:id="rId19"/>
    <p:sldId id="329" r:id="rId20"/>
    <p:sldId id="332" r:id="rId21"/>
    <p:sldId id="331" r:id="rId22"/>
    <p:sldId id="276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74"/>
  </p:normalViewPr>
  <p:slideViewPr>
    <p:cSldViewPr snapToGrid="0">
      <p:cViewPr varScale="1">
        <p:scale>
          <a:sx n="110" d="100"/>
          <a:sy n="110" d="100"/>
        </p:scale>
        <p:origin x="2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50">
                <a:solidFill>
                  <a:srgbClr val="888888"/>
                </a:solidFill>
              </a:defRPr>
            </a:lvl1pPr>
            <a:lvl2pPr marL="0" indent="257175">
              <a:buSzTx/>
              <a:buFontTx/>
              <a:buNone/>
              <a:defRPr sz="1350">
                <a:solidFill>
                  <a:srgbClr val="888888"/>
                </a:solidFill>
              </a:defRPr>
            </a:lvl2pPr>
            <a:lvl3pPr marL="0" indent="514350">
              <a:buSzTx/>
              <a:buFontTx/>
              <a:buNone/>
              <a:defRPr sz="1350">
                <a:solidFill>
                  <a:srgbClr val="888888"/>
                </a:solidFill>
              </a:defRPr>
            </a:lvl3pPr>
            <a:lvl4pPr marL="0" indent="771525">
              <a:buSzTx/>
              <a:buFontTx/>
              <a:buNone/>
              <a:defRPr sz="1350">
                <a:solidFill>
                  <a:srgbClr val="888888"/>
                </a:solidFill>
              </a:defRPr>
            </a:lvl4pPr>
            <a:lvl5pPr marL="0" indent="1028700">
              <a:buSzTx/>
              <a:buFontTx/>
              <a:buNone/>
              <a:defRPr sz="135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29842" y="273844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9842" y="1260873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350" b="1"/>
            </a:lvl1pPr>
            <a:lvl2pPr marL="0" indent="257175">
              <a:buSzTx/>
              <a:buFontTx/>
              <a:buNone/>
              <a:defRPr sz="1350" b="1"/>
            </a:lvl2pPr>
            <a:lvl3pPr marL="0" indent="514350">
              <a:buSzTx/>
              <a:buFontTx/>
              <a:buNone/>
              <a:defRPr sz="1350" b="1"/>
            </a:lvl3pPr>
            <a:lvl4pPr marL="0" indent="771525">
              <a:buSzTx/>
              <a:buFontTx/>
              <a:buNone/>
              <a:defRPr sz="1350" b="1"/>
            </a:lvl4pPr>
            <a:lvl5pPr marL="0" indent="1028700">
              <a:buSzTx/>
              <a:buFontTx/>
              <a:buNone/>
              <a:defRPr sz="135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29150" y="1260873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</a:lstStyle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887392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04132" indent="-146957">
              <a:defRPr sz="1800"/>
            </a:lvl2pPr>
            <a:lvl3pPr marL="685800" indent="-171450">
              <a:defRPr sz="1800"/>
            </a:lvl3pPr>
            <a:lvl4pPr marL="977264" indent="-205739">
              <a:defRPr sz="1800"/>
            </a:lvl4pPr>
            <a:lvl5pPr marL="1234440" indent="-2057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29840" y="1543050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</a:lstStyle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3887392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900"/>
            </a:lvl1pPr>
            <a:lvl2pPr marL="0" indent="257175">
              <a:buSzTx/>
              <a:buFontTx/>
              <a:buNone/>
              <a:defRPr sz="900"/>
            </a:lvl2pPr>
            <a:lvl3pPr marL="0" indent="514350">
              <a:buSzTx/>
              <a:buFontTx/>
              <a:buNone/>
              <a:defRPr sz="900"/>
            </a:lvl3pPr>
            <a:lvl4pPr marL="0" indent="771525">
              <a:buSzTx/>
              <a:buFontTx/>
              <a:buNone/>
              <a:defRPr sz="900"/>
            </a:lvl4pPr>
            <a:lvl5pPr marL="0" indent="1028700">
              <a:buSzTx/>
              <a:buFontTx/>
              <a:buNone/>
              <a:defRPr sz="9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81955" y="4806082"/>
            <a:ext cx="233395" cy="19620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75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8588" marR="0" indent="-12858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07194" marR="0" indent="-150019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694373" marR="0" indent="-180023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979243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236418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493593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750768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007943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265118" marR="0" indent="-207718" algn="l" defTabSz="514350" rtl="0" latinLnBrk="0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Picture 4"/>
          <p:cNvPicPr>
            <a:picLocks noChangeAspect="1"/>
          </p:cNvPicPr>
          <p:nvPr/>
        </p:nvPicPr>
        <p:blipFill rotWithShape="1">
          <a:blip r:embed="rId2"/>
          <a:srcRect l="1037" t="4239" r="48896" b="21742"/>
          <a:stretch/>
        </p:blipFill>
        <p:spPr>
          <a:xfrm rot="5400000">
            <a:off x="3576396" y="-454288"/>
            <a:ext cx="1991207" cy="914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re 10"/>
          <p:cNvSpPr txBox="1"/>
          <p:nvPr/>
        </p:nvSpPr>
        <p:spPr>
          <a:xfrm>
            <a:off x="1954377" y="3333249"/>
            <a:ext cx="541022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 defTabSz="377189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sz="1200" dirty="0">
                <a:latin typeface="Arial Rounded MT Bold" panose="020F0704030504030204" pitchFamily="34" charset="0"/>
              </a:rPr>
              <a:t>Contribution </a:t>
            </a:r>
            <a:r>
              <a:rPr lang="fr-FR" sz="1200" dirty="0" err="1">
                <a:latin typeface="Arial Rounded MT Bold" panose="020F0704030504030204" pitchFamily="34" charset="0"/>
              </a:rPr>
              <a:t>AfDB</a:t>
            </a:r>
            <a:r>
              <a:rPr lang="fr-FR" sz="1200" dirty="0">
                <a:latin typeface="Arial Rounded MT Bold" panose="020F0704030504030204" pitchFamily="34" charset="0"/>
              </a:rPr>
              <a:t> – UNESCO – WGI/OECD</a:t>
            </a:r>
          </a:p>
        </p:txBody>
      </p:sp>
      <p:sp>
        <p:nvSpPr>
          <p:cNvPr id="115" name="Rectangle 13"/>
          <p:cNvSpPr txBox="1"/>
          <p:nvPr/>
        </p:nvSpPr>
        <p:spPr>
          <a:xfrm>
            <a:off x="1248603" y="2174254"/>
            <a:ext cx="6505485" cy="65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anchor="ctr">
            <a:spAutoFit/>
          </a:bodyPr>
          <a:lstStyle/>
          <a:p>
            <a:pPr indent="303610" algn="ctr">
              <a:defRPr sz="2500" b="1" cap="all">
                <a:solidFill>
                  <a:srgbClr val="007B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SN" sz="1400" b="1" dirty="0">
                <a:solidFill>
                  <a:srgbClr val="002060"/>
                </a:solidFill>
                <a:latin typeface="Arial Rounded MT Bold" panose="020F0704030504030204" pitchFamily="34" charset="0"/>
                <a:ea typeface="Arial"/>
                <a:cs typeface="Arial"/>
              </a:rPr>
              <a:t>Kick-off meeting du 9</a:t>
            </a:r>
            <a:r>
              <a:rPr lang="fr-SN" sz="1400" b="1" baseline="30000" dirty="0">
                <a:solidFill>
                  <a:srgbClr val="002060"/>
                </a:solidFill>
                <a:latin typeface="Arial Rounded MT Bold" panose="020F0704030504030204" pitchFamily="34" charset="0"/>
                <a:ea typeface="Arial"/>
                <a:cs typeface="Arial"/>
              </a:rPr>
              <a:t>e</a:t>
            </a:r>
            <a:r>
              <a:rPr lang="fr-SN" sz="1400" b="1" dirty="0">
                <a:solidFill>
                  <a:srgbClr val="002060"/>
                </a:solidFill>
                <a:latin typeface="Arial Rounded MT Bold" panose="020F0704030504030204" pitchFamily="34" charset="0"/>
                <a:ea typeface="Arial"/>
                <a:cs typeface="Arial"/>
              </a:rPr>
              <a:t> Forum Mondial de l’eau, </a:t>
            </a:r>
            <a:r>
              <a:rPr lang="fr-SN" sz="1400" b="1" dirty="0" err="1">
                <a:solidFill>
                  <a:srgbClr val="002060"/>
                </a:solidFill>
                <a:latin typeface="Arial Rounded MT Bold" panose="020F0704030504030204" pitchFamily="34" charset="0"/>
                <a:ea typeface="Arial"/>
                <a:cs typeface="Arial"/>
              </a:rPr>
              <a:t>dakar</a:t>
            </a:r>
            <a:r>
              <a:rPr lang="fr-SN" sz="1400" b="1" dirty="0">
                <a:solidFill>
                  <a:srgbClr val="002060"/>
                </a:solidFill>
                <a:latin typeface="Arial Rounded MT Bold" panose="020F0704030504030204" pitchFamily="34" charset="0"/>
                <a:ea typeface="Arial"/>
                <a:cs typeface="Arial"/>
              </a:rPr>
              <a:t> 2021</a:t>
            </a:r>
            <a:endParaRPr lang="fr-SN" sz="1400" b="1" u="sng" dirty="0">
              <a:solidFill>
                <a:srgbClr val="007BAE"/>
              </a:solidFill>
              <a:latin typeface="Arial Rounded MT Bold" panose="020F0704030504030204" pitchFamily="34" charset="0"/>
              <a:ea typeface="Arial"/>
              <a:cs typeface="Arial"/>
            </a:endParaRPr>
          </a:p>
          <a:p>
            <a:pPr indent="303610" algn="ctr">
              <a:defRPr sz="2500" b="1" cap="all">
                <a:solidFill>
                  <a:srgbClr val="007B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b="1" dirty="0">
                <a:solidFill>
                  <a:srgbClr val="007BAE"/>
                </a:solidFill>
                <a:latin typeface="Arial Rounded MT Bold" panose="020F0704030504030204" pitchFamily="34" charset="0"/>
                <a:ea typeface="Arial"/>
                <a:cs typeface="Arial"/>
              </a:rPr>
              <a:t>Priority 4 : means and tools</a:t>
            </a:r>
          </a:p>
        </p:txBody>
      </p:sp>
      <p:sp>
        <p:nvSpPr>
          <p:cNvPr id="116" name="Rectangle 14"/>
          <p:cNvSpPr txBox="1"/>
          <p:nvPr/>
        </p:nvSpPr>
        <p:spPr>
          <a:xfrm>
            <a:off x="1639081" y="4611148"/>
            <a:ext cx="5894411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fr-SN" sz="1350" dirty="0">
                <a:latin typeface="Arial Rounded MT Bold" panose="020F0704030504030204" pitchFamily="34" charset="0"/>
              </a:rPr>
              <a:t>DAKAR,</a:t>
            </a:r>
            <a:r>
              <a:rPr sz="1350" dirty="0">
                <a:latin typeface="Arial Rounded MT Bold" panose="020F0704030504030204" pitchFamily="34" charset="0"/>
              </a:rPr>
              <a:t> le </a:t>
            </a:r>
            <a:r>
              <a:rPr lang="fr-SN" sz="1350" dirty="0">
                <a:latin typeface="Arial Rounded MT Bold" panose="020F0704030504030204" pitchFamily="34" charset="0"/>
              </a:rPr>
              <a:t>20</a:t>
            </a:r>
            <a:r>
              <a:rPr sz="1350" dirty="0">
                <a:latin typeface="Arial Rounded MT Bold" panose="020F0704030504030204" pitchFamily="34" charset="0"/>
              </a:rPr>
              <a:t> </a:t>
            </a:r>
            <a:r>
              <a:rPr lang="fr-SN" sz="1350" dirty="0">
                <a:latin typeface="Arial Rounded MT Bold" panose="020F0704030504030204" pitchFamily="34" charset="0"/>
              </a:rPr>
              <a:t>juin</a:t>
            </a:r>
            <a:r>
              <a:rPr sz="1350" dirty="0">
                <a:latin typeface="Arial Rounded MT Bold" panose="020F0704030504030204" pitchFamily="34" charset="0"/>
              </a:rPr>
              <a:t> 2019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4088" y="161962"/>
            <a:ext cx="839858" cy="504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6" y="238261"/>
            <a:ext cx="624077" cy="35225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ZoneTexte 15"/>
          <p:cNvSpPr txBox="1"/>
          <p:nvPr/>
        </p:nvSpPr>
        <p:spPr>
          <a:xfrm>
            <a:off x="189313" y="589030"/>
            <a:ext cx="1681295" cy="334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900" b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788" dirty="0"/>
              <a:t>RÉPUBLIQUE DU SÉNÉGAL</a:t>
            </a:r>
            <a:endParaRPr lang="fr-SN" sz="788" dirty="0"/>
          </a:p>
          <a:p>
            <a:r>
              <a:rPr lang="fr-SN" sz="788" dirty="0"/>
              <a:t>Un Peuple – Un But – Une Foi</a:t>
            </a:r>
            <a:endParaRPr sz="788" dirty="0"/>
          </a:p>
        </p:txBody>
      </p:sp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36" y="464745"/>
            <a:ext cx="1268330" cy="136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Example of potential results: New steps in indicators and methodology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Revisiting the 11 pilot tests;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lang="en-GB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Developing impact indicators to complement OECD Water Governance Indicator Framework;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lang="en-GB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Providing guidance for multi-level governance engagement for water-related SDGs monitoring, using the ten-step assessment developed together w/OECD Water Governance Indicator Framework.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0227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 fontScale="90000"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Ideas to renew the Forum</a:t>
            </a:r>
            <a:b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</a:br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(to coordinate with Dakar2021 initiative and other priorities)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0F90A73B-D617-4DA9-8313-6E51CEE50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12" y="877903"/>
            <a:ext cx="8198464" cy="3539430"/>
          </a:xfrm>
          <a:prstGeom prst="rect">
            <a:avLst/>
          </a:prstGeom>
          <a:solidFill>
            <a:srgbClr val="E7E6E6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Sessions</a:t>
            </a: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take stock of progress, discuss gaps to achieve the goals, methodologies.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Masterclasses</a:t>
            </a: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a few cases with 3x1h sessions. 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Fish-bowl conversations (“</a:t>
            </a:r>
            <a:r>
              <a:rPr kumimoji="0" lang="en-GB" alt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palabre</a:t>
            </a: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”):</a:t>
            </a: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to commit ourselves and build consensus for further steps.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short show case studies organised thematically, to take stock of lessons learned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Marketplace</a:t>
            </a: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space to build partnerships. 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46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Preparatory process: key milestone meetings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WGI plenaries: November 2019, June 2020 and November 2020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ANBO General Assembly, Tunisia, July 2019;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INBO General assembly, Morocco, October 2019;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COP 25 Climate, Chile, November 2019;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XVII World Water Congress, Korea, May 2020;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23rd IHP Intergovernmental Council, France, June 2020;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COP15 Biodiversity, China, June 2020;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Stockholm World Water Week, Sweden, August 2020;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10th GEF Biennial International Waters Conference.</a:t>
            </a:r>
          </a:p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0716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Next short term steps 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0BA0A0-E31C-4C31-82C9-CE5FC02B80F2}"/>
              </a:ext>
            </a:extLst>
          </p:cNvPr>
          <p:cNvGrpSpPr/>
          <p:nvPr/>
        </p:nvGrpSpPr>
        <p:grpSpPr>
          <a:xfrm>
            <a:off x="472455" y="1125154"/>
            <a:ext cx="7483715" cy="2520132"/>
            <a:chOff x="201706" y="1057179"/>
            <a:chExt cx="11686382" cy="4549107"/>
          </a:xfrm>
        </p:grpSpPr>
        <p:sp>
          <p:nvSpPr>
            <p:cNvPr id="11" name="Rectangle à coins arrondis 6">
              <a:extLst>
                <a:ext uri="{FF2B5EF4-FFF2-40B4-BE49-F238E27FC236}">
                  <a16:creationId xmlns:a16="http://schemas.microsoft.com/office/drawing/2014/main" id="{EB0F0163-93AC-4037-99A8-B65A72936F84}"/>
                </a:ext>
              </a:extLst>
            </p:cNvPr>
            <p:cNvSpPr/>
            <p:nvPr/>
          </p:nvSpPr>
          <p:spPr>
            <a:xfrm>
              <a:off x="201706" y="1057179"/>
              <a:ext cx="5894294" cy="10115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 err="1"/>
                <a:t>KoM</a:t>
              </a:r>
              <a:r>
                <a:rPr lang="en-GB" sz="2000" dirty="0"/>
                <a:t> : enriches the proposal</a:t>
              </a:r>
            </a:p>
          </p:txBody>
        </p:sp>
        <p:sp>
          <p:nvSpPr>
            <p:cNvPr id="12" name="Rectangle à coins arrondis 7">
              <a:extLst>
                <a:ext uri="{FF2B5EF4-FFF2-40B4-BE49-F238E27FC236}">
                  <a16:creationId xmlns:a16="http://schemas.microsoft.com/office/drawing/2014/main" id="{75C0569B-3171-4F37-B8C1-47A1B18082A1}"/>
                </a:ext>
              </a:extLst>
            </p:cNvPr>
            <p:cNvSpPr/>
            <p:nvPr/>
          </p:nvSpPr>
          <p:spPr>
            <a:xfrm>
              <a:off x="2067253" y="3428733"/>
              <a:ext cx="7386029" cy="9114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ISC: decides main lines of the organization</a:t>
              </a:r>
            </a:p>
          </p:txBody>
        </p:sp>
        <p:sp>
          <p:nvSpPr>
            <p:cNvPr id="13" name="Rectangle à coins arrondis 8">
              <a:extLst>
                <a:ext uri="{FF2B5EF4-FFF2-40B4-BE49-F238E27FC236}">
                  <a16:creationId xmlns:a16="http://schemas.microsoft.com/office/drawing/2014/main" id="{086AFDA8-53B9-4C81-A13B-BCF682DEF01A}"/>
                </a:ext>
              </a:extLst>
            </p:cNvPr>
            <p:cNvSpPr/>
            <p:nvPr/>
          </p:nvSpPr>
          <p:spPr>
            <a:xfrm>
              <a:off x="3193676" y="4570862"/>
              <a:ext cx="8694412" cy="10354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Priority team: provides detailed mapping of events for the forum and agenda of activities</a:t>
              </a:r>
              <a:endParaRPr lang="fr-FR" dirty="0"/>
            </a:p>
          </p:txBody>
        </p:sp>
        <p:sp>
          <p:nvSpPr>
            <p:cNvPr id="14" name="Rectangle à coins arrondis 9">
              <a:extLst>
                <a:ext uri="{FF2B5EF4-FFF2-40B4-BE49-F238E27FC236}">
                  <a16:creationId xmlns:a16="http://schemas.microsoft.com/office/drawing/2014/main" id="{B8243B52-D9CF-4FE6-B149-AFEF02E32A49}"/>
                </a:ext>
              </a:extLst>
            </p:cNvPr>
            <p:cNvSpPr/>
            <p:nvPr/>
          </p:nvSpPr>
          <p:spPr>
            <a:xfrm>
              <a:off x="1164624" y="2189304"/>
              <a:ext cx="6343616" cy="10354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Priority team: finalizes the proposal</a:t>
              </a:r>
              <a:endParaRPr lang="fr-FR" dirty="0"/>
            </a:p>
          </p:txBody>
        </p:sp>
        <p:sp>
          <p:nvSpPr>
            <p:cNvPr id="15" name="Virage 11">
              <a:extLst>
                <a:ext uri="{FF2B5EF4-FFF2-40B4-BE49-F238E27FC236}">
                  <a16:creationId xmlns:a16="http://schemas.microsoft.com/office/drawing/2014/main" id="{53CD565E-88AA-4F8F-B1D9-3AA9E9A1E56F}"/>
                </a:ext>
              </a:extLst>
            </p:cNvPr>
            <p:cNvSpPr/>
            <p:nvPr/>
          </p:nvSpPr>
          <p:spPr>
            <a:xfrm flipV="1">
              <a:off x="1237434" y="3317151"/>
              <a:ext cx="694042" cy="7832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16" name="Virage 12">
              <a:extLst>
                <a:ext uri="{FF2B5EF4-FFF2-40B4-BE49-F238E27FC236}">
                  <a16:creationId xmlns:a16="http://schemas.microsoft.com/office/drawing/2014/main" id="{64AFA1E6-7B9D-4340-B6C4-6306B2164094}"/>
                </a:ext>
              </a:extLst>
            </p:cNvPr>
            <p:cNvSpPr/>
            <p:nvPr/>
          </p:nvSpPr>
          <p:spPr>
            <a:xfrm flipV="1">
              <a:off x="2369812" y="4435972"/>
              <a:ext cx="694042" cy="7832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17" name="Virage 13">
              <a:extLst>
                <a:ext uri="{FF2B5EF4-FFF2-40B4-BE49-F238E27FC236}">
                  <a16:creationId xmlns:a16="http://schemas.microsoft.com/office/drawing/2014/main" id="{D69601B6-3B38-4219-BA30-193EC1E65B5B}"/>
                </a:ext>
              </a:extLst>
            </p:cNvPr>
            <p:cNvSpPr/>
            <p:nvPr/>
          </p:nvSpPr>
          <p:spPr>
            <a:xfrm flipV="1">
              <a:off x="368368" y="2210798"/>
              <a:ext cx="694042" cy="7832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3803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7A90EE-33C4-4A39-9615-925E1936B038}"/>
              </a:ext>
            </a:extLst>
          </p:cNvPr>
          <p:cNvGrpSpPr/>
          <p:nvPr/>
        </p:nvGrpSpPr>
        <p:grpSpPr>
          <a:xfrm>
            <a:off x="1049751" y="268941"/>
            <a:ext cx="8766199" cy="5965823"/>
            <a:chOff x="1049751" y="268941"/>
            <a:chExt cx="8766199" cy="596582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8273E3-9D2A-4A2C-8E11-9F3E3F4E9D2B}"/>
                </a:ext>
              </a:extLst>
            </p:cNvPr>
            <p:cNvSpPr/>
            <p:nvPr/>
          </p:nvSpPr>
          <p:spPr>
            <a:xfrm>
              <a:off x="5262612" y="268941"/>
              <a:ext cx="4553338" cy="596582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itre 1">
              <a:extLst>
                <a:ext uri="{FF2B5EF4-FFF2-40B4-BE49-F238E27FC236}">
                  <a16:creationId xmlns:a16="http://schemas.microsoft.com/office/drawing/2014/main" id="{DB3A7124-347B-411F-9866-3BA36019C18E}"/>
                </a:ext>
              </a:extLst>
            </p:cNvPr>
            <p:cNvSpPr txBox="1">
              <a:spLocks/>
            </p:cNvSpPr>
            <p:nvPr/>
          </p:nvSpPr>
          <p:spPr>
            <a:xfrm>
              <a:off x="1049751" y="428915"/>
              <a:ext cx="7046034" cy="38851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Permanent Marker"/>
                </a:rPr>
                <a:t>Priorité 4 - </a:t>
              </a:r>
              <a:r>
                <a:rPr lang="fr-FR" sz="2400" b="1" dirty="0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Permanent Marker"/>
                </a:rPr>
                <a:t>Outils &amp; Moyens</a:t>
              </a:r>
            </a:p>
            <a:p>
              <a:endParaRPr lang="fr-FR" sz="3600" dirty="0">
                <a:solidFill>
                  <a:srgbClr val="1B6F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ermanent Marker"/>
              </a:endParaRPr>
            </a:p>
            <a:p>
              <a:r>
                <a:rPr lang="fr-FR" sz="2800" dirty="0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Permanent Marker"/>
                </a:rPr>
                <a:t>Thème 3 - </a:t>
              </a:r>
              <a:r>
                <a:rPr lang="fr-FR" sz="2800" b="1" dirty="0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Permanent Marker"/>
                </a:rPr>
                <a:t>Gestion des connaissances et innovation </a:t>
              </a:r>
            </a:p>
            <a:p>
              <a:endParaRPr lang="fr-FR" sz="3600" dirty="0">
                <a:solidFill>
                  <a:srgbClr val="238D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ermanent Marker"/>
              </a:endParaRPr>
            </a:p>
            <a:p>
              <a:pPr algn="ctr">
                <a:spcAft>
                  <a:spcPts val="600"/>
                </a:spcAft>
              </a:pPr>
              <a:r>
                <a:rPr lang="fr-FR" sz="2000" dirty="0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Youssef Filali-</a:t>
              </a:r>
              <a:r>
                <a:rPr lang="fr-FR" sz="2000" dirty="0" err="1">
                  <a:solidFill>
                    <a:srgbClr val="1B6F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Meknassi</a:t>
              </a:r>
              <a:endParaRPr lang="fr-FR" sz="2000" dirty="0">
                <a:solidFill>
                  <a:srgbClr val="1B6F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Kick-off meeting - WWF9</a:t>
              </a:r>
            </a:p>
            <a:p>
              <a:pPr algn="ctr"/>
              <a:r>
                <a:rPr lang="fr-FR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Dakar – 18 juin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1695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774BD-B81F-4ACF-9704-04265C4D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91" y="0"/>
            <a:ext cx="6220609" cy="47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20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ECBC1D-9C0C-4247-9A26-62DB85FC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06" y="0"/>
            <a:ext cx="6406678" cy="45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01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24C7B-5607-4EC0-B51B-D8B9E818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09" y="0"/>
            <a:ext cx="6112479" cy="45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81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475B0-7225-44A3-9EA0-377A72363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46" y="0"/>
            <a:ext cx="5997469" cy="44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96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1B673-3ECE-4EBD-9999-68DABB32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87" y="0"/>
            <a:ext cx="5788074" cy="43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6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Clarification to avoid overlap with other priorities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7895" indent="-187895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Font typeface="Helvetica"/>
              <a:buChar char="๏"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dirty="0"/>
              <a:t>International governance: overall Forum issue?</a:t>
            </a:r>
          </a:p>
          <a:p>
            <a:pPr marL="187895" indent="-187895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Font typeface="Helvetica"/>
              <a:buChar char="๏"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GB" dirty="0"/>
          </a:p>
          <a:p>
            <a:pPr marL="187895" indent="-187895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Font typeface="Helvetica"/>
              <a:buChar char="๏"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dirty="0"/>
              <a:t>Transboundary issues: priority 3?</a:t>
            </a:r>
          </a:p>
          <a:p>
            <a:pPr marL="187895" indent="-187895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Font typeface="Helvetica"/>
              <a:buChar char="๏"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GB" dirty="0"/>
          </a:p>
          <a:p>
            <a:pPr marL="187895" indent="-187895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Font typeface="Helvetica"/>
              <a:buChar char="๏"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dirty="0"/>
              <a:t>Governance of humanitarian crisis: priority 1? </a:t>
            </a:r>
          </a:p>
          <a:p>
            <a:pPr marL="0" indent="0" defTabSz="612006">
              <a:lnSpc>
                <a:spcPct val="100000"/>
              </a:lnSpc>
              <a:spcBef>
                <a:spcPts val="1650"/>
              </a:spcBef>
              <a:buClr>
                <a:srgbClr val="1C3B72"/>
              </a:buClr>
              <a:buSzPct val="90000"/>
              <a:buNone/>
              <a:defRPr sz="2024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SN" dirty="0"/>
              <a:t> </a:t>
            </a:r>
            <a:endParaRPr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5708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D92DF-6055-4EF6-A853-91B4DA93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00" y="0"/>
            <a:ext cx="5556337" cy="42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89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455" y="946774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endParaRPr lang="en-GB" sz="1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1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3E3-9D2A-4A2C-8E11-9F3E3F4E9D2B}"/>
              </a:ext>
            </a:extLst>
          </p:cNvPr>
          <p:cNvSpPr/>
          <p:nvPr/>
        </p:nvSpPr>
        <p:spPr>
          <a:xfrm>
            <a:off x="5262612" y="268941"/>
            <a:ext cx="4553338" cy="5965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5371E-8F33-4914-A821-FDE4994B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92" y="0"/>
            <a:ext cx="5394008" cy="40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26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4" descr="Picture 4"/>
          <p:cNvPicPr>
            <a:picLocks noChangeAspect="1"/>
          </p:cNvPicPr>
          <p:nvPr/>
        </p:nvPicPr>
        <p:blipFill rotWithShape="1">
          <a:blip r:embed="rId2"/>
          <a:srcRect l="3881" t="4239" r="48895" b="21743"/>
          <a:stretch/>
        </p:blipFill>
        <p:spPr>
          <a:xfrm rot="5400000">
            <a:off x="3632939" y="-367555"/>
            <a:ext cx="1878119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07031" y="226438"/>
            <a:ext cx="955846" cy="57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8" y="286450"/>
            <a:ext cx="676629" cy="38191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ZoneTexte 15"/>
          <p:cNvSpPr txBox="1"/>
          <p:nvPr/>
        </p:nvSpPr>
        <p:spPr>
          <a:xfrm>
            <a:off x="168529" y="679808"/>
            <a:ext cx="1681295" cy="334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900" b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788" dirty="0"/>
              <a:t>RÉPUBLIQUE DU SÉNÉGAL</a:t>
            </a:r>
            <a:endParaRPr lang="fr-SN" sz="788" dirty="0"/>
          </a:p>
          <a:p>
            <a:r>
              <a:rPr lang="fr-SN" sz="788" dirty="0"/>
              <a:t>Un Peuple – Un But – Une Foi</a:t>
            </a:r>
            <a:endParaRPr sz="788" dirty="0"/>
          </a:p>
        </p:txBody>
      </p:sp>
      <p:sp>
        <p:nvSpPr>
          <p:cNvPr id="13" name="Rectangle 12"/>
          <p:cNvSpPr/>
          <p:nvPr/>
        </p:nvSpPr>
        <p:spPr>
          <a:xfrm>
            <a:off x="2714901" y="3081486"/>
            <a:ext cx="400975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Je vous remercie</a:t>
            </a:r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93" y="794283"/>
            <a:ext cx="1774861" cy="181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Nine major “governance” challenges to address in WWF9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b="1" kern="1200" dirty="0">
                <a:solidFill>
                  <a:prstClr val="black"/>
                </a:solidFill>
                <a:ea typeface="+mn-ea"/>
                <a:cs typeface="+mn-cs"/>
              </a:rPr>
              <a:t>Institutional framework</a:t>
            </a:r>
            <a:endParaRPr lang="fr-FR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Multiscale approaches (vertical coordination) </a:t>
            </a:r>
            <a:endParaRPr lang="en-GB" sz="2400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Multisectoral approaches (horizontal coordination) </a:t>
            </a:r>
            <a:endParaRPr lang="en-GB" sz="2400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Capacity development 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Acting local</a:t>
            </a:r>
            <a:endParaRPr lang="en-GB" sz="2400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b="1" kern="1200" dirty="0">
                <a:solidFill>
                  <a:prstClr val="black"/>
                </a:solidFill>
                <a:ea typeface="+mn-ea"/>
                <a:cs typeface="+mn-cs"/>
              </a:rPr>
              <a:t>Financing: </a:t>
            </a:r>
            <a:r>
              <a:rPr lang="en-US" sz="2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What should be financed? How? Where are the gaps?</a:t>
            </a:r>
            <a:endParaRPr lang="en-GB" sz="2800" b="1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b="1" kern="1200" dirty="0">
                <a:solidFill>
                  <a:prstClr val="black"/>
                </a:solidFill>
                <a:ea typeface="+mn-ea"/>
                <a:cs typeface="+mn-cs"/>
              </a:rPr>
              <a:t>Trust and engagement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Conciliation and respect as a condition for stakeholder engagement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Trust/transparency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b="1" kern="1200" dirty="0">
                <a:solidFill>
                  <a:prstClr val="black"/>
                </a:solidFill>
                <a:ea typeface="+mn-ea"/>
                <a:cs typeface="+mn-cs"/>
              </a:rPr>
              <a:t>Sciences, technology and innovation (STI)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Knowledge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Innovation</a:t>
            </a: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9974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Autofit/>
          </a:bodyPr>
          <a:lstStyle/>
          <a:p>
            <a:pPr algn="ctr" defTabSz="638616"/>
            <a: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Major challenge: </a:t>
            </a:r>
            <a:b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</a:br>
            <a: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Shift from BAU policies to adequate framework and practices that mobilise energies and foster the implementation of solutions</a:t>
            </a:r>
            <a:endParaRPr sz="1400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r>
              <a:rPr lang="en-GB" sz="2000" kern="1200" dirty="0">
                <a:solidFill>
                  <a:prstClr val="black"/>
                </a:solidFill>
                <a:ea typeface="+mn-ea"/>
                <a:cs typeface="+mn-cs"/>
              </a:rPr>
              <a:t>Sustainability Declaration closing the 8</a:t>
            </a:r>
            <a:r>
              <a:rPr lang="en-GB" sz="2000" kern="1200" baseline="30000" dirty="0">
                <a:solidFill>
                  <a:prstClr val="black"/>
                </a:solidFill>
                <a:ea typeface="+mn-ea"/>
                <a:cs typeface="+mn-cs"/>
              </a:rPr>
              <a:t>th</a:t>
            </a:r>
            <a:r>
              <a:rPr lang="en-GB" sz="2000" kern="1200" dirty="0">
                <a:solidFill>
                  <a:prstClr val="black"/>
                </a:solidFill>
                <a:ea typeface="+mn-ea"/>
                <a:cs typeface="+mn-cs"/>
              </a:rPr>
              <a:t> Word Water Forum (Brasilia – 2018):</a:t>
            </a:r>
            <a:endParaRPr lang="fr-FR" sz="2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ea typeface="+mn-ea"/>
                <a:cs typeface="+mn-cs"/>
              </a:rPr>
              <a:t>“</a:t>
            </a:r>
            <a:r>
              <a:rPr lang="en-GB" sz="2000" i="1" kern="1200" dirty="0">
                <a:solidFill>
                  <a:prstClr val="black"/>
                </a:solidFill>
                <a:ea typeface="+mn-ea"/>
                <a:cs typeface="+mn-cs"/>
              </a:rPr>
              <a:t>Progress in water management is not only an objective per se, but also a pivotal contribution to the global success of most Sustainable Development Goals (SDG) of the 2030 Agenda for Sustainable Development (ASD).[…]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000" i="1" kern="1200" dirty="0">
                <a:solidFill>
                  <a:prstClr val="black"/>
                </a:solidFill>
                <a:ea typeface="+mn-ea"/>
                <a:cs typeface="+mn-cs"/>
              </a:rPr>
              <a:t>We consider that current water policies will not be sufficient to reach the targets of the Sustainable Development Goals (SDGs)[…]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000" i="1" kern="1200" dirty="0">
                <a:solidFill>
                  <a:prstClr val="black"/>
                </a:solidFill>
                <a:ea typeface="+mn-ea"/>
                <a:cs typeface="+mn-cs"/>
              </a:rPr>
              <a:t>We, together, must commit to the implementation of good practices […] as well as a drastic improvement of water governance […] 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000" i="1" kern="1200" dirty="0">
                <a:solidFill>
                  <a:prstClr val="black"/>
                </a:solidFill>
                <a:ea typeface="+mn-ea"/>
                <a:cs typeface="+mn-cs"/>
              </a:rPr>
              <a:t>Efforts remain to be accomplished beyond the water sector to develop holistic policies and avoid fragmented approaches.”</a:t>
            </a:r>
            <a:endParaRPr lang="fr-FR" sz="2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7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5363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Autofit/>
          </a:bodyPr>
          <a:lstStyle/>
          <a:p>
            <a:pPr algn="ctr" defTabSz="638616"/>
            <a: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Major challenge: finance. What should be financed? How? Where are the gaps? </a:t>
            </a:r>
            <a:endParaRPr sz="1400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lvl="0" indent="0" defTabSz="914400">
              <a:spcBef>
                <a:spcPts val="1000"/>
              </a:spcBef>
              <a:buSzTx/>
              <a:buNone/>
            </a:pPr>
            <a:r>
              <a:rPr lang="en-GB" sz="2600" b="1" i="1" kern="1200" dirty="0">
                <a:solidFill>
                  <a:prstClr val="black"/>
                </a:solidFill>
                <a:ea typeface="+mn-ea"/>
                <a:cs typeface="+mn-cs"/>
              </a:rPr>
              <a:t>Initiated by the </a:t>
            </a:r>
            <a:r>
              <a:rPr lang="en-GB" sz="2600" b="1" i="1" kern="1200" dirty="0" err="1">
                <a:solidFill>
                  <a:prstClr val="black"/>
                </a:solidFill>
                <a:ea typeface="+mn-ea"/>
                <a:cs typeface="+mn-cs"/>
              </a:rPr>
              <a:t>Camdessus</a:t>
            </a:r>
            <a:r>
              <a:rPr lang="en-GB" sz="2600" b="1" i="1" kern="1200" dirty="0">
                <a:solidFill>
                  <a:prstClr val="black"/>
                </a:solidFill>
                <a:ea typeface="+mn-ea"/>
                <a:cs typeface="+mn-cs"/>
              </a:rPr>
              <a:t> panel, WWF3… </a:t>
            </a:r>
            <a:r>
              <a:rPr lang="en-GB" sz="2600" b="1" i="1" kern="1200" dirty="0" err="1">
                <a:solidFill>
                  <a:prstClr val="black"/>
                </a:solidFill>
                <a:ea typeface="+mn-ea"/>
                <a:cs typeface="+mn-cs"/>
              </a:rPr>
              <a:t>Wimpenny</a:t>
            </a:r>
            <a:r>
              <a:rPr lang="en-GB" sz="2600" b="1" i="1" kern="1200" dirty="0">
                <a:solidFill>
                  <a:prstClr val="black"/>
                </a:solidFill>
                <a:ea typeface="+mn-ea"/>
                <a:cs typeface="+mn-cs"/>
              </a:rPr>
              <a:t> &amp; al. WWF7-8… high level panel  WWF8</a:t>
            </a:r>
          </a:p>
          <a:p>
            <a:pPr marL="0" lvl="0" indent="0" defTabSz="914400">
              <a:spcBef>
                <a:spcPts val="1000"/>
              </a:spcBef>
              <a:buSzTx/>
              <a:buNone/>
            </a:pPr>
            <a:r>
              <a:rPr lang="en-GB" sz="2600" b="1" i="1" kern="1200" dirty="0">
                <a:solidFill>
                  <a:prstClr val="black"/>
                </a:solidFill>
                <a:ea typeface="+mn-ea"/>
                <a:cs typeface="+mn-cs"/>
              </a:rPr>
              <a:t>Inadequate prioritization of water security in national development plans</a:t>
            </a:r>
            <a:r>
              <a:rPr lang="fr-FR" sz="2600" kern="12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en-GB" sz="2600" b="1" i="1" kern="1200" dirty="0">
                <a:solidFill>
                  <a:prstClr val="black"/>
                </a:solidFill>
                <a:ea typeface="+mn-ea"/>
                <a:cs typeface="+mn-cs"/>
              </a:rPr>
              <a:t>Huge investment gaps:</a:t>
            </a:r>
            <a:r>
              <a:rPr lang="fr-FR" sz="26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2600" kern="1200" dirty="0">
                <a:solidFill>
                  <a:prstClr val="black"/>
                </a:solidFill>
                <a:ea typeface="+mn-ea"/>
                <a:cs typeface="+mn-cs"/>
              </a:rPr>
              <a:t>$1.7 trillion </a:t>
            </a:r>
            <a:r>
              <a:rPr lang="fr-FR" sz="2600" kern="1200" dirty="0">
                <a:solidFill>
                  <a:prstClr val="black"/>
                </a:solidFill>
                <a:ea typeface="+mn-ea"/>
                <a:cs typeface="+mn-cs"/>
              </a:rPr>
              <a:t>e</a:t>
            </a:r>
            <a:r>
              <a:rPr lang="en-GB" sz="2600" kern="1200" dirty="0" err="1">
                <a:solidFill>
                  <a:prstClr val="black"/>
                </a:solidFill>
                <a:ea typeface="+mn-ea"/>
                <a:cs typeface="+mn-cs"/>
              </a:rPr>
              <a:t>st.</a:t>
            </a:r>
            <a:r>
              <a:rPr lang="en-GB" sz="2600" kern="1200" dirty="0">
                <a:solidFill>
                  <a:prstClr val="black"/>
                </a:solidFill>
                <a:ea typeface="+mn-ea"/>
                <a:cs typeface="+mn-cs"/>
              </a:rPr>
              <a:t> cost to meet SDGs for WSS services, three times more than invested to date. Similar diag. in hydropower, agriculture, flood mitigation…</a:t>
            </a:r>
          </a:p>
          <a:p>
            <a:pPr marL="0" lvl="0" indent="0" defTabSz="914400">
              <a:spcBef>
                <a:spcPts val="1000"/>
              </a:spcBef>
              <a:buSzTx/>
              <a:buNone/>
            </a:pPr>
            <a:r>
              <a:rPr lang="en-US" sz="2600" b="1" i="1" kern="1200" dirty="0">
                <a:solidFill>
                  <a:prstClr val="black"/>
                </a:solidFill>
                <a:ea typeface="+mn-ea"/>
                <a:cs typeface="+mn-cs"/>
              </a:rPr>
              <a:t>Critical mismatch for promoting innovative financing mechanisms:</a:t>
            </a: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Affordability constraints at household level.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Limited availability of funds for domestic operators and Small scale water service providers.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Risk profile and difficulties in risk management.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Lack of funds at decentralised, regional and transboundary levels.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Under-capitalized balance sheets.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Lack of understanding of the sector by external lenders and investors.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ea typeface="+mn-ea"/>
                <a:cs typeface="+mn-cs"/>
              </a:rPr>
              <a:t>Lack of “bankable” projects” at all levels.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lang="en-GB" sz="22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7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9900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Autofit/>
          </a:bodyPr>
          <a:lstStyle/>
          <a:p>
            <a:pPr algn="ctr" defTabSz="638616"/>
            <a: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Major challenge: Sciences, Technologies and Innovation. </a:t>
            </a:r>
            <a:b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</a:br>
            <a:r>
              <a:rPr lang="en-GB" sz="1400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Topic initiated at WWF7 (« Sciences and Technologies Process ») </a:t>
            </a:r>
            <a:endParaRPr sz="1400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defTabSz="914400">
              <a:spcBef>
                <a:spcPts val="500"/>
              </a:spcBef>
              <a:buSzTx/>
              <a:buNone/>
            </a:pPr>
            <a:endParaRPr sz="7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34CB2C8-88A7-42FB-A856-2896C965BE36}"/>
              </a:ext>
            </a:extLst>
          </p:cNvPr>
          <p:cNvSpPr txBox="1">
            <a:spLocks/>
          </p:cNvSpPr>
          <p:nvPr/>
        </p:nvSpPr>
        <p:spPr>
          <a:xfrm>
            <a:off x="153979" y="1529079"/>
            <a:ext cx="2762567" cy="3222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Collecting data and deriving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Bridging the science-policy interface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Adapting capacity-building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Integrating indigenous knowledge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1EF83497-F236-48EB-8F21-D992863B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86" y="1136149"/>
            <a:ext cx="5759444" cy="28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382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The Water Governance Initiative considers Dakar 2021 as a major milestone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7B65BC1-E2C0-4340-87E2-C2937707EA6F}"/>
              </a:ext>
            </a:extLst>
          </p:cNvPr>
          <p:cNvSpPr txBox="1">
            <a:spLocks/>
          </p:cNvSpPr>
          <p:nvPr/>
        </p:nvSpPr>
        <p:spPr>
          <a:xfrm>
            <a:off x="174401" y="901142"/>
            <a:ext cx="2386786" cy="3412039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Launched after WWF6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Mobilizes 140+ stakeholders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Supported by OECD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Principles in 2015 for WWF7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Indicators and methodology delivered in WWF8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F41CC3E-CB4F-40B3-8618-D1F8E9EE3E49}"/>
              </a:ext>
            </a:extLst>
          </p:cNvPr>
          <p:cNvSpPr txBox="1">
            <a:spLocks/>
          </p:cNvSpPr>
          <p:nvPr/>
        </p:nvSpPr>
        <p:spPr>
          <a:xfrm>
            <a:off x="5731319" y="903997"/>
            <a:ext cx="2995593" cy="2227592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discussion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plenary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 in Berlin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web-based “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Governance Capacity Development Lab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survey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water governance in Africa; three policy dialogues at different scales; and a repository of solutions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steps 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7F25452B-347B-41C4-83FE-BCD4FAEE6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06" y="3530294"/>
            <a:ext cx="2556987" cy="778300"/>
          </a:xfrm>
          <a:prstGeom prst="rect">
            <a:avLst/>
          </a:prstGeom>
        </p:spPr>
      </p:pic>
      <p:pic>
        <p:nvPicPr>
          <p:cNvPr id="14" name="Image 10">
            <a:extLst>
              <a:ext uri="{FF2B5EF4-FFF2-40B4-BE49-F238E27FC236}">
                <a16:creationId xmlns:a16="http://schemas.microsoft.com/office/drawing/2014/main" id="{F2CE9EFB-95D1-4EE0-B7BE-954A14A67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396" y="903996"/>
            <a:ext cx="1560556" cy="1527961"/>
          </a:xfrm>
          <a:prstGeom prst="rect">
            <a:avLst/>
          </a:prstGeom>
        </p:spPr>
      </p:pic>
      <p:pic>
        <p:nvPicPr>
          <p:cNvPr id="15" name="Image 11">
            <a:extLst>
              <a:ext uri="{FF2B5EF4-FFF2-40B4-BE49-F238E27FC236}">
                <a16:creationId xmlns:a16="http://schemas.microsoft.com/office/drawing/2014/main" id="{0C4EB230-7562-4C82-813C-A86CB473C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396" y="2701643"/>
            <a:ext cx="1630354" cy="1584674"/>
          </a:xfrm>
          <a:prstGeom prst="rect">
            <a:avLst/>
          </a:prstGeom>
        </p:spPr>
      </p:pic>
      <p:sp>
        <p:nvSpPr>
          <p:cNvPr id="16" name="Rectangle à coins arrondis 12">
            <a:extLst>
              <a:ext uri="{FF2B5EF4-FFF2-40B4-BE49-F238E27FC236}">
                <a16:creationId xmlns:a16="http://schemas.microsoft.com/office/drawing/2014/main" id="{B05C0949-8D96-4453-812A-ACFF1FB136DC}"/>
              </a:ext>
            </a:extLst>
          </p:cNvPr>
          <p:cNvSpPr/>
          <p:nvPr/>
        </p:nvSpPr>
        <p:spPr>
          <a:xfrm>
            <a:off x="4822191" y="3568845"/>
            <a:ext cx="1030402" cy="660937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99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350870" y="169650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Example of potential results: finance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Innovative mechanisms to finance the water sector development and associated implementation modalities.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lang="fr-FR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Conditions to create enabling environments and capacities to increase funding in the water sector.</a:t>
            </a: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lang="fr-FR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prstClr val="black"/>
                </a:solidFill>
                <a:ea typeface="+mn-ea"/>
                <a:cs typeface="+mn-cs"/>
              </a:rPr>
              <a:t>Potential regional and/or country assessment and reporting on funding needs, mechanisms and roadmaps.</a:t>
            </a:r>
            <a:endParaRPr lang="fr-FR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6267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298867" y="191739"/>
            <a:ext cx="8481403" cy="686164"/>
          </a:xfrm>
          <a:prstGeom prst="rect">
            <a:avLst/>
          </a:prstGeom>
          <a:solidFill>
            <a:srgbClr val="EDEDED"/>
          </a:solidFill>
          <a:ln w="9525">
            <a:solidFill>
              <a:srgbClr val="00B0F0"/>
            </a:solidFill>
            <a:round/>
          </a:ln>
        </p:spPr>
        <p:txBody>
          <a:bodyPr lIns="34289" rIns="34289" anchor="ctr">
            <a:normAutofit/>
          </a:bodyPr>
          <a:lstStyle/>
          <a:p>
            <a:pPr algn="ctr" defTabSz="638616"/>
            <a:r>
              <a:rPr lang="en-GB" sz="1728" cap="all" dirty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Example of potential results: launch of water governance capacity development Lab in 2021 – WGI</a:t>
            </a:r>
            <a:endParaRPr sz="1728" cap="all" dirty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idx="1"/>
          </p:nvPr>
        </p:nvSpPr>
        <p:spPr>
          <a:xfrm>
            <a:off x="218208" y="901142"/>
            <a:ext cx="8925791" cy="369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lvl="1" indent="-228600" defTabSz="914400">
              <a:spcBef>
                <a:spcPts val="500"/>
              </a:spcBef>
              <a:buSzTx/>
              <a:buFont typeface="Arial" panose="020B0604020202020204" pitchFamily="34" charset="0"/>
              <a:buChar char="•"/>
            </a:pPr>
            <a:endParaRPr sz="900" dirty="0"/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7393900" y="4806080"/>
            <a:ext cx="135613" cy="1962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7" name="Groupe 6"/>
          <p:cNvGrpSpPr/>
          <p:nvPr/>
        </p:nvGrpSpPr>
        <p:grpSpPr>
          <a:xfrm>
            <a:off x="-1" y="4590399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i="1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Kick-off meeting du 9</a:t>
              </a:r>
              <a:r>
                <a:rPr lang="fr-SN" sz="105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Image 6">
            <a:extLst>
              <a:ext uri="{FF2B5EF4-FFF2-40B4-BE49-F238E27FC236}">
                <a16:creationId xmlns:a16="http://schemas.microsoft.com/office/drawing/2014/main" id="{1036E4FE-C7E9-4686-B703-D831392E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74" y="843932"/>
            <a:ext cx="6962850" cy="38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35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1207</Words>
  <Application>Microsoft Office PowerPoint</Application>
  <PresentationFormat>On-screen Show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Arial Narrow</vt:lpstr>
      <vt:lpstr>Arial Rounded MT Bold</vt:lpstr>
      <vt:lpstr>Bookman Old Style</vt:lpstr>
      <vt:lpstr>Broadway</vt:lpstr>
      <vt:lpstr>Calibri</vt:lpstr>
      <vt:lpstr>Calibri Light</vt:lpstr>
      <vt:lpstr>Helvetica</vt:lpstr>
      <vt:lpstr>Permanent Marker</vt:lpstr>
      <vt:lpstr>Tahoma</vt:lpstr>
      <vt:lpstr>Times New Roman</vt:lpstr>
      <vt:lpstr>Thème Office</vt:lpstr>
      <vt:lpstr>PowerPoint Presentation</vt:lpstr>
      <vt:lpstr>Clarification to avoid overlap with other priorities</vt:lpstr>
      <vt:lpstr>Nine major “governance” challenges to address in WWF9</vt:lpstr>
      <vt:lpstr>Major challenge:  Shift from BAU policies to adequate framework and practices that mobilise energies and foster the implementation of solutions</vt:lpstr>
      <vt:lpstr>Major challenge: finance. What should be financed? How? Where are the gaps? </vt:lpstr>
      <vt:lpstr>Major challenge: Sciences, Technologies and Innovation.  Topic initiated at WWF7 (« Sciences and Technologies Process ») </vt:lpstr>
      <vt:lpstr>The Water Governance Initiative considers Dakar 2021 as a major milestone</vt:lpstr>
      <vt:lpstr>Example of potential results: finance</vt:lpstr>
      <vt:lpstr>Example of potential results: launch of water governance capacity development Lab in 2021 – WGI</vt:lpstr>
      <vt:lpstr>Example of potential results: New steps in indicators and methodology</vt:lpstr>
      <vt:lpstr>Ideas to renew the Forum (to coordinate with Dakar2021 initiative and other priorities)</vt:lpstr>
      <vt:lpstr>Preparatory process: key milestone meetings</vt:lpstr>
      <vt:lpstr>Next short term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Forum au PR</dc:title>
  <dc:subject>Etat d'avancement</dc:subject>
  <dc:creator>Dr Mohamed DIATTA</dc:creator>
  <cp:lastModifiedBy>Teresa Liguori</cp:lastModifiedBy>
  <cp:revision>157</cp:revision>
  <dcterms:modified xsi:type="dcterms:W3CDTF">2019-06-20T11:27:13Z</dcterms:modified>
</cp:coreProperties>
</file>