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312" r:id="rId4"/>
    <p:sldId id="311" r:id="rId5"/>
    <p:sldId id="315" r:id="rId6"/>
    <p:sldId id="313" r:id="rId7"/>
    <p:sldId id="316" r:id="rId8"/>
    <p:sldId id="314" r:id="rId9"/>
    <p:sldId id="317" r:id="rId10"/>
    <p:sldId id="276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74"/>
  </p:normalViewPr>
  <p:slideViewPr>
    <p:cSldViewPr snapToGrid="0">
      <p:cViewPr varScale="1">
        <p:scale>
          <a:sx n="93" d="100"/>
          <a:sy n="93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248644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5" y="-446397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89313" y="3270222"/>
            <a:ext cx="266899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pPr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 smtClean="0">
                <a:latin typeface="Arial Rounded MT Bold" panose="020F0704030504030204" pitchFamily="34" charset="0"/>
              </a:rPr>
              <a:t>Co-chairs:</a:t>
            </a:r>
            <a:endParaRPr sz="1200" dirty="0">
              <a:latin typeface="Arial Rounded MT Bold" panose="020F0704030504030204" pitchFamily="34" charset="0"/>
            </a:endParaRPr>
          </a:p>
          <a:p>
            <a:pPr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 smtClean="0">
                <a:latin typeface="Arial Rounded MT Bold" panose="020F0704030504030204" pitchFamily="34" charset="0"/>
              </a:rPr>
              <a:t>Y. </a:t>
            </a:r>
            <a:r>
              <a:rPr lang="fr-FR" sz="1200" u="sng" dirty="0" err="1" smtClean="0">
                <a:latin typeface="Arial Rounded MT Bold" panose="020F0704030504030204" pitchFamily="34" charset="0"/>
              </a:rPr>
              <a:t>Filali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</a:t>
            </a:r>
            <a:r>
              <a:rPr lang="fr-FR" sz="1200" u="sng" dirty="0" err="1" smtClean="0">
                <a:latin typeface="Arial Rounded MT Bold" panose="020F0704030504030204" pitchFamily="34" charset="0"/>
              </a:rPr>
              <a:t>Mecknassi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(UNESCO)</a:t>
            </a:r>
          </a:p>
          <a:p>
            <a:pPr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 smtClean="0">
                <a:latin typeface="Arial Rounded MT Bold" panose="020F0704030504030204" pitchFamily="34" charset="0"/>
              </a:rPr>
              <a:t>F. </a:t>
            </a:r>
            <a:r>
              <a:rPr lang="fr-FR" sz="1200" u="sng" dirty="0" err="1" smtClean="0">
                <a:latin typeface="Arial Rounded MT Bold" panose="020F0704030504030204" pitchFamily="34" charset="0"/>
              </a:rPr>
              <a:t>Bougaire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(BAD)</a:t>
            </a:r>
          </a:p>
          <a:p>
            <a:pPr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 smtClean="0">
                <a:latin typeface="Arial Rounded MT Bold" panose="020F0704030504030204" pitchFamily="34" charset="0"/>
              </a:rPr>
              <a:t>P. Alain Roche (OCDE)</a:t>
            </a:r>
            <a:r>
              <a:rPr lang="fr-FR" sz="1200" dirty="0" smtClean="0">
                <a:latin typeface="Arial Rounded MT Bold" panose="020F0704030504030204" pitchFamily="34" charset="0"/>
              </a:rPr>
              <a:t> </a:t>
            </a:r>
            <a:endParaRPr lang="fr-FR" sz="1200" dirty="0">
              <a:latin typeface="Arial Rounded MT Bold" panose="020F0704030504030204" pitchFamily="34" charset="0"/>
            </a:endParaRPr>
          </a:p>
        </p:txBody>
      </p:sp>
      <p:sp>
        <p:nvSpPr>
          <p:cNvPr id="115" name="Rectangle 13"/>
          <p:cNvSpPr txBox="1"/>
          <p:nvPr/>
        </p:nvSpPr>
        <p:spPr>
          <a:xfrm>
            <a:off x="1248603" y="1997283"/>
            <a:ext cx="6505485" cy="1006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 smtClean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400" b="1" dirty="0" smtClean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Restitution du groupe de travail sur outils et moyens</a:t>
            </a: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1" y="461114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 smtClean="0">
                <a:latin typeface="Arial Rounded MT Bold" panose="020F0704030504030204" pitchFamily="34" charset="0"/>
              </a:rPr>
              <a:t>20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lang="fr-SN" sz="1350" dirty="0" smtClean="0">
                <a:latin typeface="Arial Rounded MT Bold" panose="020F0704030504030204" pitchFamily="34" charset="0"/>
              </a:rPr>
              <a:t>juin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sz="1350" dirty="0">
                <a:latin typeface="Arial Rounded MT Bold" panose="020F0704030504030204" pitchFamily="34" charset="0"/>
              </a:rPr>
              <a:t>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0"/>
          <p:cNvSpPr txBox="1"/>
          <p:nvPr/>
        </p:nvSpPr>
        <p:spPr>
          <a:xfrm>
            <a:off x="3332159" y="3270222"/>
            <a:ext cx="266899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/>
          <a:p>
            <a:pPr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 smtClean="0">
                <a:latin typeface="Arial Rounded MT Bold" panose="020F0704030504030204" pitchFamily="34" charset="0"/>
              </a:rPr>
              <a:t>Rapporteurs:</a:t>
            </a:r>
            <a:endParaRPr sz="1200" dirty="0">
              <a:latin typeface="Arial Rounded MT Bold" panose="020F0704030504030204" pitchFamily="34" charset="0"/>
            </a:endParaRPr>
          </a:p>
          <a:p>
            <a:pPr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 err="1" smtClean="0">
                <a:latin typeface="Arial Rounded MT Bold" panose="020F0704030504030204" pitchFamily="34" charset="0"/>
              </a:rPr>
              <a:t>Mbaruku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</a:t>
            </a:r>
            <a:r>
              <a:rPr lang="fr-FR" sz="1200" u="sng" dirty="0" err="1" smtClean="0">
                <a:latin typeface="Arial Rounded MT Bold" panose="020F0704030504030204" pitchFamily="34" charset="0"/>
              </a:rPr>
              <a:t>Vyakweli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(</a:t>
            </a:r>
            <a:r>
              <a:rPr lang="fr-FR" sz="1200" u="sng" dirty="0" err="1" smtClean="0">
                <a:latin typeface="Arial Rounded MT Bold" panose="020F0704030504030204" pitchFamily="34" charset="0"/>
              </a:rPr>
              <a:t>Naïrobi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City  Water)</a:t>
            </a:r>
          </a:p>
          <a:p>
            <a:pPr defTabSz="377189">
              <a:defRPr sz="1200" b="1" i="1">
                <a:solidFill>
                  <a:srgbClr val="535353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u="sng" dirty="0" err="1" smtClean="0">
                <a:latin typeface="Arial Rounded MT Bold" panose="020F0704030504030204" pitchFamily="34" charset="0"/>
              </a:rPr>
              <a:t>Fatimatou</a:t>
            </a:r>
            <a:r>
              <a:rPr lang="fr-FR" sz="1200" u="sng" smtClean="0">
                <a:latin typeface="Arial Rounded MT Bold" panose="020F0704030504030204" pitchFamily="34" charset="0"/>
              </a:rPr>
              <a:t> Sall</a:t>
            </a:r>
            <a:r>
              <a:rPr lang="fr-FR" sz="1200" u="sng" dirty="0" smtClean="0">
                <a:latin typeface="Arial Rounded MT Bold" panose="020F0704030504030204" pitchFamily="34" charset="0"/>
              </a:rPr>
              <a:t> (AJPEAS)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350870" y="169650"/>
            <a:ext cx="8481403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Which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are the 3 most important issues that should be addressed by this priority? 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dirty="0" smtClean="0"/>
              <a:t>FINANCE</a:t>
            </a:r>
          </a:p>
          <a:p>
            <a:pPr lvl="1"/>
            <a:r>
              <a:rPr lang="pt-BR" sz="1600" dirty="0"/>
              <a:t>Promote innovative financing mechanisms</a:t>
            </a:r>
            <a:endParaRPr lang="fr-FR" sz="1600" dirty="0"/>
          </a:p>
          <a:p>
            <a:pPr lvl="1"/>
            <a:r>
              <a:rPr lang="pt-BR" sz="1600" dirty="0"/>
              <a:t>Reduce </a:t>
            </a:r>
            <a:r>
              <a:rPr lang="en-GB" sz="1600" dirty="0"/>
              <a:t>difficulties in risk management and support emergence of “bankable” projects</a:t>
            </a:r>
            <a:endParaRPr lang="fr-FR" sz="1600" dirty="0"/>
          </a:p>
          <a:p>
            <a:pPr lvl="1"/>
            <a:r>
              <a:rPr lang="pt-BR" sz="1600" dirty="0"/>
              <a:t>Provide access to financial resources for small and local actors and adapt cost recovery to financial resources of consumers for </a:t>
            </a:r>
            <a:r>
              <a:rPr lang="pt-BR" sz="1600" dirty="0" smtClean="0"/>
              <a:t>WSS</a:t>
            </a:r>
            <a:endParaRPr lang="fr-SN" dirty="0" smtClean="0"/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dirty="0" smtClean="0"/>
              <a:t>GOUVERNANCE</a:t>
            </a:r>
          </a:p>
          <a:p>
            <a:pPr lvl="1"/>
            <a:r>
              <a:rPr lang="pt-BR" sz="1600" dirty="0"/>
              <a:t>Make all the best efforts for trust, transparency and accountability for stakeholder engagement</a:t>
            </a:r>
            <a:endParaRPr lang="fr-FR" sz="1600" dirty="0"/>
          </a:p>
          <a:p>
            <a:pPr lvl="1"/>
            <a:r>
              <a:rPr lang="pt-BR" sz="1600" dirty="0"/>
              <a:t>Develop multiscale and multisectorial integration of policies for better sustainability and resilence (incl. flood risk mitigation)</a:t>
            </a:r>
            <a:endParaRPr lang="fr-FR" sz="1600" dirty="0"/>
          </a:p>
          <a:p>
            <a:pPr lvl="1"/>
            <a:r>
              <a:rPr lang="pt-BR" sz="1600" dirty="0"/>
              <a:t>Consider that Inclusiveness is not an option but a condition for </a:t>
            </a:r>
            <a:r>
              <a:rPr lang="pt-BR" sz="1600" dirty="0" smtClean="0"/>
              <a:t>success</a:t>
            </a:r>
            <a:endParaRPr lang="fr-SN" dirty="0" smtClean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5708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350870" y="169650"/>
            <a:ext cx="8481403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/>
          </a:bodyPr>
          <a:lstStyle/>
          <a:p>
            <a:pPr algn="ctr" defTabSz="638616"/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Which are the 3 most important issues that should be addressed by this priority? 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smtClean="0">
                <a:sym typeface="Helvetica"/>
              </a:rPr>
              <a:t>KNOWLEDGE </a:t>
            </a:r>
            <a:r>
              <a:rPr lang="pt-BR" sz="2024" dirty="0">
                <a:sym typeface="Helvetica"/>
              </a:rPr>
              <a:t>and </a:t>
            </a:r>
            <a:r>
              <a:rPr lang="pt-BR" sz="2024" dirty="0" smtClean="0">
                <a:sym typeface="Helvetica"/>
              </a:rPr>
              <a:t>INNOVATION</a:t>
            </a:r>
          </a:p>
          <a:p>
            <a:pPr lvl="1"/>
            <a:r>
              <a:rPr lang="pt-BR" sz="1600" dirty="0"/>
              <a:t>Reinforce and implement education, training and capacity building programs</a:t>
            </a:r>
            <a:endParaRPr lang="fr-FR" sz="1600" dirty="0"/>
          </a:p>
          <a:p>
            <a:pPr lvl="1"/>
            <a:r>
              <a:rPr lang="pt-BR" sz="1600" dirty="0"/>
              <a:t>Enhance data, information and knowledge (incl. Indigenous) gathering and sharing for policy making decision</a:t>
            </a:r>
            <a:endParaRPr lang="fr-FR" sz="1600" dirty="0"/>
          </a:p>
          <a:p>
            <a:pPr lvl="1"/>
            <a:r>
              <a:rPr lang="pt-BR" sz="1600" dirty="0"/>
              <a:t>Encouraging and support innovation development (incl. artificial intelligence) and sharing (open vs closed science and technology) </a:t>
            </a:r>
            <a:endParaRPr lang="fr-FR" sz="1600" dirty="0"/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fr-SN" dirty="0" smtClean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6955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 fontScale="90000"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What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concrete outcomes will enable progress on these 3 issues by 2021 and/or after (initiatives to be launched during the forum)?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dirty="0" smtClean="0"/>
              <a:t>FINANCE</a:t>
            </a:r>
          </a:p>
          <a:p>
            <a:pPr lvl="1"/>
            <a:r>
              <a:rPr lang="pt-BR" sz="1600" dirty="0"/>
              <a:t>P</a:t>
            </a:r>
            <a:r>
              <a:rPr lang="en-GB" sz="1600" dirty="0" err="1"/>
              <a:t>rovide</a:t>
            </a:r>
            <a:r>
              <a:rPr lang="en-GB" sz="1600" dirty="0"/>
              <a:t> innovative mechanisms to finance the water sector development and create associated implementation modalities.</a:t>
            </a:r>
            <a:endParaRPr lang="fr-FR" sz="1600" dirty="0"/>
          </a:p>
          <a:p>
            <a:pPr lvl="1"/>
            <a:r>
              <a:rPr lang="en-GB" sz="1600" dirty="0"/>
              <a:t>Create enabling environments and capacities to increase funding in the water sector not only for investments but also for subsequent maintenance and renewal (assets management).</a:t>
            </a:r>
            <a:endParaRPr lang="fr-FR" sz="1600" dirty="0"/>
          </a:p>
          <a:p>
            <a:pPr lvl="1"/>
            <a:r>
              <a:rPr lang="en-GB" sz="1600" dirty="0"/>
              <a:t>Ensure regional and/or country assessment and reporting on potential funding needs, mechanisms and </a:t>
            </a:r>
            <a:r>
              <a:rPr lang="en-GB" sz="1600" dirty="0" smtClean="0"/>
              <a:t>roadmaps</a:t>
            </a:r>
            <a:endParaRPr lang="fr-SN" dirty="0" smtClean="0"/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fr-SN" dirty="0" smtClean="0"/>
              <a:t>GOUVERNANCE</a:t>
            </a:r>
          </a:p>
          <a:p>
            <a:pPr lvl="1"/>
            <a:r>
              <a:rPr lang="pt-BR" dirty="0"/>
              <a:t>Provide a platform of good governance practices and solutions (Water governance capacity development lab)</a:t>
            </a:r>
            <a:endParaRPr lang="fr-FR" dirty="0"/>
          </a:p>
          <a:p>
            <a:pPr lvl="1"/>
            <a:r>
              <a:rPr lang="pt-BR" dirty="0"/>
              <a:t>Improve and disseminate simplified water governance indicators and policy assessment tools and bridge governance progress with results in the achievement of the SDGs</a:t>
            </a:r>
            <a:endParaRPr lang="fr-FR" dirty="0"/>
          </a:p>
          <a:p>
            <a:pPr lvl="1"/>
            <a:r>
              <a:rPr lang="pt-BR" dirty="0"/>
              <a:t>Develop the practice of policy dialogs and surveys on water governance (with a special effort in Africa), </a:t>
            </a:r>
            <a:endParaRPr lang="fr-SN" dirty="0" smtClean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2718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 fontScale="90000"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What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concrete outcomes will enable progress on these 3 issues by 2021 and/or after (initiatives to be launched during the forum)?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sz="2024" dirty="0" smtClean="0">
                <a:sym typeface="Helvetica"/>
              </a:rPr>
              <a:t>KNOWLEDGE </a:t>
            </a:r>
            <a:r>
              <a:rPr lang="pt-BR" sz="2024" dirty="0">
                <a:sym typeface="Helvetica"/>
              </a:rPr>
              <a:t>AND </a:t>
            </a:r>
            <a:r>
              <a:rPr lang="pt-BR" sz="2024" dirty="0" smtClean="0">
                <a:sym typeface="Helvetica"/>
              </a:rPr>
              <a:t>INNOVATION</a:t>
            </a:r>
          </a:p>
          <a:p>
            <a:pPr lvl="1"/>
            <a:r>
              <a:rPr lang="pt-BR" sz="1600" dirty="0"/>
              <a:t>Develop and encourage platforms to share data and knowledge of any kind, combine them in multidisciplinary collaborative approaches,</a:t>
            </a:r>
            <a:endParaRPr lang="fr-FR" sz="1600" dirty="0"/>
          </a:p>
          <a:p>
            <a:pPr lvl="1"/>
            <a:r>
              <a:rPr lang="pt-BR" sz="1600" dirty="0"/>
              <a:t>Encourage students and young professionnals engagement in the sector,</a:t>
            </a:r>
            <a:endParaRPr lang="fr-FR" sz="1600" dirty="0"/>
          </a:p>
          <a:p>
            <a:pPr lvl="1"/>
            <a:r>
              <a:rPr lang="pt-BR" sz="1600" dirty="0"/>
              <a:t>Provide the basis of an assessment of sciences and technology policies at the global level. Produce guidelines to accelerate research, development and disseminate  innovation</a:t>
            </a:r>
            <a:endParaRPr lang="fr-FR" sz="1600" dirty="0"/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0951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 fontScale="90000"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Which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type of organizations or institutions and stakeholders need to be involved in the this priority, considering political- regional -citizens -thematic perspectives? (Group)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8925791" cy="369964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International </a:t>
            </a:r>
            <a:r>
              <a:rPr lang="pt-BR" dirty="0"/>
              <a:t>organization : UNESCO, OECD, ONUDI, IWA, IWRA, INBO, AMCOW, AFWA</a:t>
            </a:r>
            <a:r>
              <a:rPr lang="pt-BR" dirty="0" smtClean="0"/>
              <a:t>... </a:t>
            </a: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Technical and financial parteners </a:t>
            </a:r>
            <a:r>
              <a:rPr lang="pt-BR" dirty="0"/>
              <a:t>: AfDB, WB, AFD, CAF, ADB</a:t>
            </a:r>
            <a:r>
              <a:rPr lang="pt-BR" dirty="0" smtClean="0"/>
              <a:t>...</a:t>
            </a: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Decision </a:t>
            </a:r>
            <a:r>
              <a:rPr lang="pt-BR" dirty="0"/>
              <a:t>makers : governements, parliamentarians, local authorities, basin </a:t>
            </a:r>
            <a:r>
              <a:rPr lang="pt-BR" dirty="0" smtClean="0"/>
              <a:t>organizations</a:t>
            </a: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Professionals </a:t>
            </a:r>
            <a:r>
              <a:rPr lang="pt-BR" dirty="0"/>
              <a:t>: WSS public and private companies, electricity companies, internet companies, trade-unions, water professional unions</a:t>
            </a:r>
            <a:r>
              <a:rPr lang="pt-BR" dirty="0" smtClean="0"/>
              <a:t>, Youth organizations, </a:t>
            </a:r>
            <a:r>
              <a:rPr lang="pt-BR" dirty="0"/>
              <a:t>industry, agrobusiness and farmer organizations, community </a:t>
            </a:r>
            <a:r>
              <a:rPr lang="pt-BR" dirty="0" smtClean="0"/>
              <a:t>managers</a:t>
            </a:r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Academics </a:t>
            </a:r>
            <a:r>
              <a:rPr lang="pt-BR" dirty="0"/>
              <a:t>: hydrologists, social scientists, economists, engineers, </a:t>
            </a:r>
            <a:r>
              <a:rPr lang="pt-BR" dirty="0" smtClean="0"/>
              <a:t>GIWEH</a:t>
            </a:r>
            <a:endParaRPr lang="fr-FR" dirty="0"/>
          </a:p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NGO’s </a:t>
            </a:r>
            <a:r>
              <a:rPr lang="pt-BR" dirty="0"/>
              <a:t>: Transparency international, WIN, Butterfly Effect, Wateraid, Action against Hunger, Kewasnet...</a:t>
            </a:r>
            <a:endParaRPr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27484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rmAutofit fontScale="90000"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Which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type of organizations or institutions and stakeholders need to be involved in the this priority, considering political- regional -citizens -thematic perspectives? (Group)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9" y="901142"/>
            <a:ext cx="2648282" cy="3699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FINANCE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Technical and Financial parteners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Private sector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Government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pt-BR" dirty="0" smtClean="0"/>
              <a:t>Operators and regulators</a:t>
            </a:r>
            <a:endParaRPr lang="pt-BR" dirty="0" smtClean="0"/>
          </a:p>
          <a:p>
            <a:pPr marL="0" indent="0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None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pt-BR" dirty="0" smtClean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 Placeholder 2"/>
          <p:cNvSpPr txBox="1">
            <a:spLocks/>
          </p:cNvSpPr>
          <p:nvPr/>
        </p:nvSpPr>
        <p:spPr>
          <a:xfrm>
            <a:off x="2852777" y="941826"/>
            <a:ext cx="2648282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92500" lnSpcReduction="20000"/>
          </a:bodyPr>
          <a:lstStyle>
            <a:lvl1pPr marL="128588" marR="0" indent="-12858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07194" marR="0" indent="-150019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694373" marR="0" indent="-180023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9792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2364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149359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175076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20079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22651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87895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GOUVERNANCE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Government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Civil Society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Local authorities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organization </a:t>
            </a: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basins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Private sector</a:t>
            </a:r>
            <a:endParaRPr lang="en-US" sz="2024" dirty="0" smtClean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users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community-based organization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069759" y="992900"/>
            <a:ext cx="2648282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128588" marR="0" indent="-12858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07194" marR="0" indent="-150019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694373" marR="0" indent="-180023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9792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2364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149359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175076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20079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22651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87895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KNOWLEDGE and INNOVATION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Community manager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University and research </a:t>
            </a:r>
            <a:r>
              <a:rPr lang="en-US" sz="2024" dirty="0" err="1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instituts</a:t>
            </a:r>
            <a:endParaRPr lang="en-US" sz="2024" dirty="0" smtClean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Government</a:t>
            </a:r>
            <a:endParaRPr lang="en-US" sz="2024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91209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4 – What events can be leverage in the coming 2 years to prepare the Forum across region, specific to this Priority? (please specify the issue &amp; type of stakeholders)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3994196" cy="369964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187895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b="1" dirty="0" smtClean="0"/>
              <a:t>2019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dirty="0" smtClean="0"/>
              <a:t>ANBO </a:t>
            </a:r>
            <a:r>
              <a:rPr lang="en-GB" dirty="0"/>
              <a:t>General Assembly, Tunisia, July </a:t>
            </a:r>
            <a:r>
              <a:rPr lang="en-GB" dirty="0" smtClean="0"/>
              <a:t>2019;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Stockholm World Water Week, Sweden, August 2019</a:t>
            </a:r>
            <a:endParaRPr lang="fr-FR" sz="20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dirty="0" smtClean="0"/>
              <a:t>Cairo </a:t>
            </a:r>
            <a:r>
              <a:rPr lang="en-GB" dirty="0"/>
              <a:t>Water week, Egypt, October 2019 </a:t>
            </a:r>
            <a:r>
              <a:rPr lang="en-GB" dirty="0" smtClean="0"/>
              <a:t>;</a:t>
            </a:r>
            <a:endParaRPr lang="fr-FR" dirty="0"/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dirty="0" smtClean="0"/>
              <a:t>INBO </a:t>
            </a:r>
            <a:r>
              <a:rPr lang="en-GB" dirty="0"/>
              <a:t>General assembly, Morocco, October </a:t>
            </a:r>
            <a:r>
              <a:rPr lang="en-GB" dirty="0" smtClean="0"/>
              <a:t>2019;</a:t>
            </a:r>
            <a:endParaRPr lang="fr-FR" dirty="0"/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dirty="0" smtClean="0"/>
              <a:t>WGI </a:t>
            </a:r>
            <a:r>
              <a:rPr lang="en-GB" dirty="0"/>
              <a:t>plenary, Paris (France), November </a:t>
            </a:r>
            <a:r>
              <a:rPr lang="en-GB" dirty="0" smtClean="0"/>
              <a:t>2019;</a:t>
            </a:r>
            <a:endParaRPr lang="fr-FR" dirty="0"/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dirty="0" smtClean="0"/>
              <a:t>COP </a:t>
            </a:r>
            <a:r>
              <a:rPr lang="en-GB" dirty="0"/>
              <a:t>25 Climate, Chile, November </a:t>
            </a:r>
            <a:r>
              <a:rPr lang="en-GB" dirty="0" smtClean="0"/>
              <a:t>2019;</a:t>
            </a:r>
            <a:endParaRPr lang="fr-FR" dirty="0"/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 Placeholder 2"/>
          <p:cNvSpPr txBox="1">
            <a:spLocks/>
          </p:cNvSpPr>
          <p:nvPr/>
        </p:nvSpPr>
        <p:spPr>
          <a:xfrm>
            <a:off x="4212404" y="946470"/>
            <a:ext cx="3994196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70000" lnSpcReduction="20000"/>
          </a:bodyPr>
          <a:lstStyle>
            <a:lvl1pPr marL="128588" marR="0" indent="-12858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07194" marR="0" indent="-150019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694373" marR="0" indent="-180023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9792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2364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149359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175076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20079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22651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87895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b="1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First semester of 2020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AFWA congress, Kampala (Uganda), February 2020;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Preconference Water Security (Eastern Africa Chapter), Nairobi, Kenya, April 2020;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XVII World Water Congress, Daegu (Korea), May 2020; 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23</a:t>
            </a:r>
            <a:r>
              <a:rPr lang="en-GB" sz="2024" baseline="30000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rd </a:t>
            </a:r>
            <a:r>
              <a:rPr lang="en-GB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IHP Intergovernmental Council, France, June 2020; 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WGI plenary, place </a:t>
            </a:r>
            <a:r>
              <a:rPr lang="en-GB" sz="2000" dirty="0" err="1">
                <a:solidFill>
                  <a:srgbClr val="454545"/>
                </a:solidFill>
                <a:latin typeface="+mn-lt"/>
                <a:ea typeface="+mn-ea"/>
                <a:cs typeface="+mn-cs"/>
              </a:rPr>
              <a:t>tbd</a:t>
            </a:r>
            <a:r>
              <a:rPr lang="en-GB" sz="20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, June 2020;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COP15 Biodiversity, China, June 2020</a:t>
            </a:r>
            <a:r>
              <a:rPr lang="en-GB" sz="2000" dirty="0" smtClean="0">
                <a:solidFill>
                  <a:srgbClr val="454545"/>
                </a:solidFill>
                <a:latin typeface="+mn-lt"/>
                <a:ea typeface="+mn-ea"/>
                <a:cs typeface="+mn-cs"/>
              </a:rPr>
              <a:t>;</a:t>
            </a:r>
            <a:endParaRPr lang="en-GB" sz="20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0250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218208" y="169650"/>
            <a:ext cx="8749147" cy="686164"/>
          </a:xfrm>
          <a:prstGeom prst="rect">
            <a:avLst/>
          </a:prstGeom>
          <a:solidFill>
            <a:srgbClr val="EDEDED"/>
          </a:solidFill>
          <a:ln w="9525">
            <a:solidFill>
              <a:srgbClr val="00B0F0"/>
            </a:solidFill>
            <a:round/>
          </a:ln>
        </p:spPr>
        <p:txBody>
          <a:bodyPr lIns="34289" rIns="34289" anchor="ctr">
            <a:noAutofit/>
          </a:bodyPr>
          <a:lstStyle/>
          <a:p>
            <a:pPr algn="ctr" defTabSz="638616"/>
            <a:r>
              <a:rPr lang="pt-BR" sz="1728" cap="all" dirty="0" smtClean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pt-BR" sz="1728" cap="all" dirty="0">
                <a:solidFill>
                  <a:srgbClr val="0070C0"/>
                </a:solidFill>
                <a:latin typeface="Arial Black"/>
                <a:ea typeface="Arial Black"/>
                <a:cs typeface="Arial Black"/>
              </a:rPr>
              <a:t>4 – What events can be leverage in the coming 2 years to prepare the Forum across region, specific to this Priority? (please specify the issue &amp; type of stakeholders)</a:t>
            </a:r>
            <a:endParaRPr sz="1728" cap="all" dirty="0">
              <a:solidFill>
                <a:srgbClr val="0070C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31" name="Text Placeholder 2"/>
          <p:cNvSpPr txBox="1">
            <a:spLocks noGrp="1"/>
          </p:cNvSpPr>
          <p:nvPr>
            <p:ph type="body" idx="1"/>
          </p:nvPr>
        </p:nvSpPr>
        <p:spPr>
          <a:xfrm>
            <a:off x="218208" y="901142"/>
            <a:ext cx="3994196" cy="369964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187895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b="1" dirty="0" smtClean="0">
                <a:solidFill>
                  <a:srgbClr val="454545"/>
                </a:solidFill>
                <a:sym typeface="Helvetica"/>
              </a:rPr>
              <a:t>Second  </a:t>
            </a:r>
            <a:r>
              <a:rPr lang="en-GB" sz="2024" b="1" dirty="0">
                <a:solidFill>
                  <a:srgbClr val="454545"/>
                </a:solidFill>
                <a:sym typeface="Helvetica"/>
              </a:rPr>
              <a:t>semester of 2020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 smtClean="0">
                <a:solidFill>
                  <a:srgbClr val="454545"/>
                </a:solidFill>
                <a:sym typeface="Helvetica"/>
              </a:rPr>
              <a:t>Stockholm </a:t>
            </a:r>
            <a:r>
              <a:rPr lang="en-GB" sz="2000" dirty="0">
                <a:solidFill>
                  <a:srgbClr val="454545"/>
                </a:solidFill>
                <a:sym typeface="Helvetica"/>
              </a:rPr>
              <a:t>World Water Week, Sweden, August 2020;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sym typeface="Helvetica"/>
              </a:rPr>
              <a:t>WGI plenary, place </a:t>
            </a:r>
            <a:r>
              <a:rPr lang="en-GB" sz="2000" dirty="0" err="1">
                <a:solidFill>
                  <a:srgbClr val="454545"/>
                </a:solidFill>
                <a:sym typeface="Helvetica"/>
              </a:rPr>
              <a:t>tbd</a:t>
            </a:r>
            <a:r>
              <a:rPr lang="en-GB" sz="2000" dirty="0">
                <a:solidFill>
                  <a:srgbClr val="454545"/>
                </a:solidFill>
                <a:sym typeface="Helvetica"/>
              </a:rPr>
              <a:t>, November 2020;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sym typeface="Helvetica"/>
              </a:rPr>
              <a:t>African water week, place </a:t>
            </a:r>
            <a:r>
              <a:rPr lang="en-GB" sz="2000" dirty="0" err="1">
                <a:solidFill>
                  <a:srgbClr val="454545"/>
                </a:solidFill>
                <a:sym typeface="Helvetica"/>
              </a:rPr>
              <a:t>tbd</a:t>
            </a:r>
            <a:r>
              <a:rPr lang="en-GB" sz="2000" dirty="0">
                <a:solidFill>
                  <a:srgbClr val="454545"/>
                </a:solidFill>
                <a:sym typeface="Helvetica"/>
              </a:rPr>
              <a:t>, November 2020;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sym typeface="Helvetica"/>
              </a:rPr>
              <a:t>10th GEF Biennial International Waters Conference.</a:t>
            </a:r>
          </a:p>
          <a:p>
            <a:pPr marL="466501" lvl="1" indent="-187895" defTabSz="612006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00" dirty="0">
                <a:solidFill>
                  <a:srgbClr val="454545"/>
                </a:solidFill>
                <a:sym typeface="Helvetica"/>
              </a:rPr>
              <a:t>Irrigation congresses (to be detailed further), water days, customer care days…</a:t>
            </a:r>
          </a:p>
        </p:txBody>
      </p:sp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 Placeholder 2"/>
          <p:cNvSpPr txBox="1">
            <a:spLocks/>
          </p:cNvSpPr>
          <p:nvPr/>
        </p:nvSpPr>
        <p:spPr>
          <a:xfrm>
            <a:off x="4212404" y="946470"/>
            <a:ext cx="3994196" cy="369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92500" lnSpcReduction="20000"/>
          </a:bodyPr>
          <a:lstStyle>
            <a:lvl1pPr marL="128588" marR="0" indent="-12858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07194" marR="0" indent="-150019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694373" marR="0" indent="-180023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9792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2364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149359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175076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2007943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2265118" marR="0" indent="-207718" algn="l" defTabSz="514350" rtl="0" latinLnBrk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575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87895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GB" sz="2024" b="1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Other opportunities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National events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World Water days</a:t>
            </a:r>
            <a:endParaRPr lang="en-US" sz="2024" dirty="0">
              <a:solidFill>
                <a:srgbClr val="454545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Open </a:t>
            </a:r>
            <a:r>
              <a:rPr lang="en-US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days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lang="en-US" sz="2024" dirty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Communication platform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Other workshop in agriculture, </a:t>
            </a: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environment</a:t>
            </a:r>
          </a:p>
          <a:p>
            <a:pPr marL="466501" lvl="1" indent="-187895" defTabSz="612006" hangingPunct="1">
              <a:lnSpc>
                <a:spcPct val="100000"/>
              </a:lnSpc>
              <a:spcBef>
                <a:spcPts val="1650"/>
              </a:spcBef>
              <a:buClr>
                <a:srgbClr val="1C3B72"/>
              </a:buClr>
              <a:buSzPct val="90000"/>
              <a:buFont typeface="Helvetica"/>
              <a:buChar char="๏"/>
              <a:defRPr sz="2024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24" dirty="0" err="1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Naïrobi</a:t>
            </a: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 road to Dakar conference</a:t>
            </a:r>
            <a:r>
              <a:rPr lang="en-US" sz="2024" dirty="0" smtClean="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rPr>
              <a:t>…</a:t>
            </a:r>
            <a:endParaRPr lang="en-GB" sz="2000" dirty="0">
              <a:solidFill>
                <a:srgbClr val="454545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3032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1086</Words>
  <Application>Microsoft Office PowerPoint</Application>
  <PresentationFormat>Affichage à l'écran (16:9)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Arial Narrow</vt:lpstr>
      <vt:lpstr>Arial Rounded MT Bold</vt:lpstr>
      <vt:lpstr>Bookman Old Style</vt:lpstr>
      <vt:lpstr>Broadway</vt:lpstr>
      <vt:lpstr>Calibri</vt:lpstr>
      <vt:lpstr>Calibri Light</vt:lpstr>
      <vt:lpstr>Helvetica</vt:lpstr>
      <vt:lpstr>Times New Roman</vt:lpstr>
      <vt:lpstr>Thème Office</vt:lpstr>
      <vt:lpstr>Présentation PowerPoint</vt:lpstr>
      <vt:lpstr>Which are the 3 most important issues that should be addressed by this priority? </vt:lpstr>
      <vt:lpstr>Which are the 3 most important issues that should be addressed by this priority? </vt:lpstr>
      <vt:lpstr>What concrete outcomes will enable progress on these 3 issues by 2021 and/or after (initiatives to be launched during the forum)?</vt:lpstr>
      <vt:lpstr>What concrete outcomes will enable progress on these 3 issues by 2021 and/or after (initiatives to be launched during the forum)?</vt:lpstr>
      <vt:lpstr>Which type of organizations or institutions and stakeholders need to be involved in the this priority, considering political- regional -citizens -thematic perspectives? (Group)</vt:lpstr>
      <vt:lpstr>Which type of organizations or institutions and stakeholders need to be involved in the this priority, considering political- regional -citizens -thematic perspectives? (Group)</vt:lpstr>
      <vt:lpstr> 4 – What events can be leverage in the coming 2 years to prepare the Forum across region, specific to this Priority? (please specify the issue &amp; type of stakeholders)</vt:lpstr>
      <vt:lpstr> 4 – What events can be leverage in the coming 2 years to prepare the Forum across region, specific to this Priority? (please specify the issue &amp; type of stakeholders)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hp</cp:lastModifiedBy>
  <cp:revision>149</cp:revision>
  <dcterms:modified xsi:type="dcterms:W3CDTF">2019-06-21T10:18:16Z</dcterms:modified>
</cp:coreProperties>
</file>