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2"/>
    <p:sldId id="287" r:id="rId3"/>
    <p:sldId id="317" r:id="rId4"/>
    <p:sldId id="316" r:id="rId5"/>
    <p:sldId id="314" r:id="rId6"/>
    <p:sldId id="312" r:id="rId7"/>
    <p:sldId id="318" r:id="rId8"/>
    <p:sldId id="319" r:id="rId9"/>
    <p:sldId id="320" r:id="rId10"/>
    <p:sldId id="276" r:id="rId11"/>
  </p:sldIdLst>
  <p:sldSz cx="9144000" cy="5143500" type="screen16x9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6" autoAdjust="0"/>
    <p:restoredTop sz="94674"/>
  </p:normalViewPr>
  <p:slideViewPr>
    <p:cSldViewPr snapToGrid="0">
      <p:cViewPr varScale="1">
        <p:scale>
          <a:sx n="114" d="100"/>
          <a:sy n="114" d="100"/>
        </p:scale>
        <p:origin x="159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1" name="Shape 11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21" name="Texte niveau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22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e du titre"/>
          <p:cNvSpPr txBox="1">
            <a:spLocks noGrp="1"/>
          </p:cNvSpPr>
          <p:nvPr>
            <p:ph type="title"/>
          </p:nvPr>
        </p:nvSpPr>
        <p:spPr>
          <a:xfrm>
            <a:off x="623888" y="1282305"/>
            <a:ext cx="7886701" cy="2139553"/>
          </a:xfrm>
          <a:prstGeom prst="rect">
            <a:avLst/>
          </a:prstGeom>
        </p:spPr>
        <p:txBody>
          <a:bodyPr anchor="b"/>
          <a:lstStyle>
            <a:lvl1pPr>
              <a:defRPr sz="3375"/>
            </a:lvl1pPr>
          </a:lstStyle>
          <a:p>
            <a:r>
              <a:t>Texte du titre</a:t>
            </a:r>
          </a:p>
        </p:txBody>
      </p:sp>
      <p:sp>
        <p:nvSpPr>
          <p:cNvPr id="30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623888" y="3442098"/>
            <a:ext cx="7886701" cy="1125141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350">
                <a:solidFill>
                  <a:srgbClr val="888888"/>
                </a:solidFill>
              </a:defRPr>
            </a:lvl1pPr>
            <a:lvl2pPr marL="0" indent="257175">
              <a:buSzTx/>
              <a:buFontTx/>
              <a:buNone/>
              <a:defRPr sz="1350">
                <a:solidFill>
                  <a:srgbClr val="888888"/>
                </a:solidFill>
              </a:defRPr>
            </a:lvl2pPr>
            <a:lvl3pPr marL="0" indent="514350">
              <a:buSzTx/>
              <a:buFontTx/>
              <a:buNone/>
              <a:defRPr sz="1350">
                <a:solidFill>
                  <a:srgbClr val="888888"/>
                </a:solidFill>
              </a:defRPr>
            </a:lvl3pPr>
            <a:lvl4pPr marL="0" indent="771525">
              <a:buSzTx/>
              <a:buFontTx/>
              <a:buNone/>
              <a:defRPr sz="1350">
                <a:solidFill>
                  <a:srgbClr val="888888"/>
                </a:solidFill>
              </a:defRPr>
            </a:lvl4pPr>
            <a:lvl5pPr marL="0" indent="1028700">
              <a:buSzTx/>
              <a:buFontTx/>
              <a:buNone/>
              <a:defRPr sz="1350">
                <a:solidFill>
                  <a:srgbClr val="888888"/>
                </a:solidFill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31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39" name="Texte niveau 1…"/>
          <p:cNvSpPr txBox="1">
            <a:spLocks noGrp="1"/>
          </p:cNvSpPr>
          <p:nvPr>
            <p:ph type="body" sz="half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0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e du titre"/>
          <p:cNvSpPr txBox="1">
            <a:spLocks noGrp="1"/>
          </p:cNvSpPr>
          <p:nvPr>
            <p:ph type="title"/>
          </p:nvPr>
        </p:nvSpPr>
        <p:spPr>
          <a:xfrm>
            <a:off x="629842" y="273844"/>
            <a:ext cx="7886701" cy="994173"/>
          </a:xfrm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48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629842" y="1260873"/>
            <a:ext cx="3868341" cy="617935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1350" b="1"/>
            </a:lvl1pPr>
            <a:lvl2pPr marL="0" indent="257175">
              <a:buSzTx/>
              <a:buFontTx/>
              <a:buNone/>
              <a:defRPr sz="1350" b="1"/>
            </a:lvl2pPr>
            <a:lvl3pPr marL="0" indent="514350">
              <a:buSzTx/>
              <a:buFontTx/>
              <a:buNone/>
              <a:defRPr sz="1350" b="1"/>
            </a:lvl3pPr>
            <a:lvl4pPr marL="0" indent="771525">
              <a:buSzTx/>
              <a:buFontTx/>
              <a:buNone/>
              <a:defRPr sz="1350" b="1"/>
            </a:lvl4pPr>
            <a:lvl5pPr marL="0" indent="1028700">
              <a:buSzTx/>
              <a:buFontTx/>
              <a:buNone/>
              <a:defRPr sz="1350" b="1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9" name="Espace réservé du texte 4"/>
          <p:cNvSpPr>
            <a:spLocks noGrp="1"/>
          </p:cNvSpPr>
          <p:nvPr>
            <p:ph type="body" sz="quarter" idx="13"/>
          </p:nvPr>
        </p:nvSpPr>
        <p:spPr>
          <a:xfrm>
            <a:off x="4629150" y="1260873"/>
            <a:ext cx="3887393" cy="617935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1800" b="1"/>
            </a:lvl1pPr>
          </a:lstStyle>
          <a:p>
            <a:pPr marL="0" indent="0">
              <a:buSzTx/>
              <a:buFontTx/>
              <a:buNone/>
              <a:defRPr sz="1800" b="1"/>
            </a:pPr>
            <a:endParaRPr/>
          </a:p>
        </p:txBody>
      </p:sp>
      <p:sp>
        <p:nvSpPr>
          <p:cNvPr id="50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58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e du titre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1800"/>
            </a:lvl1pPr>
          </a:lstStyle>
          <a:p>
            <a:r>
              <a:t>Texte du titre</a:t>
            </a:r>
          </a:p>
        </p:txBody>
      </p:sp>
      <p:sp>
        <p:nvSpPr>
          <p:cNvPr id="73" name="Texte niveau 1…"/>
          <p:cNvSpPr txBox="1">
            <a:spLocks noGrp="1"/>
          </p:cNvSpPr>
          <p:nvPr>
            <p:ph type="body" sz="half" idx="1"/>
          </p:nvPr>
        </p:nvSpPr>
        <p:spPr>
          <a:xfrm>
            <a:off x="3887392" y="740569"/>
            <a:ext cx="4629151" cy="365522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 marL="404132" indent="-146957">
              <a:defRPr sz="1800"/>
            </a:lvl2pPr>
            <a:lvl3pPr marL="685800" indent="-171450">
              <a:defRPr sz="1800"/>
            </a:lvl3pPr>
            <a:lvl4pPr marL="977264" indent="-205739">
              <a:defRPr sz="1800"/>
            </a:lvl4pPr>
            <a:lvl5pPr marL="1234440" indent="-205740">
              <a:defRPr sz="18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74" name="Espace réservé du texte 3"/>
          <p:cNvSpPr>
            <a:spLocks noGrp="1"/>
          </p:cNvSpPr>
          <p:nvPr>
            <p:ph type="body" sz="quarter" idx="13"/>
          </p:nvPr>
        </p:nvSpPr>
        <p:spPr>
          <a:xfrm>
            <a:off x="629840" y="1543050"/>
            <a:ext cx="2949180" cy="2858691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200"/>
            </a:lvl1pPr>
          </a:lstStyle>
          <a:p>
            <a:pPr marL="0" indent="0">
              <a:buSzTx/>
              <a:buFontTx/>
              <a:buNone/>
              <a:defRPr sz="1200"/>
            </a:pPr>
            <a:endParaRPr/>
          </a:p>
        </p:txBody>
      </p:sp>
      <p:sp>
        <p:nvSpPr>
          <p:cNvPr id="75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e du titre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1800"/>
            </a:lvl1pPr>
          </a:lstStyle>
          <a:p>
            <a:r>
              <a:t>Texte du titre</a:t>
            </a:r>
          </a:p>
        </p:txBody>
      </p:sp>
      <p:sp>
        <p:nvSpPr>
          <p:cNvPr id="83" name="Espace réservé pour une image  2"/>
          <p:cNvSpPr>
            <a:spLocks noGrp="1"/>
          </p:cNvSpPr>
          <p:nvPr>
            <p:ph type="pic" sz="half" idx="13"/>
          </p:nvPr>
        </p:nvSpPr>
        <p:spPr>
          <a:xfrm>
            <a:off x="3887392" y="740569"/>
            <a:ext cx="4629151" cy="365522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900"/>
            </a:lvl1pPr>
            <a:lvl2pPr marL="0" indent="257175">
              <a:buSzTx/>
              <a:buFontTx/>
              <a:buNone/>
              <a:defRPr sz="900"/>
            </a:lvl2pPr>
            <a:lvl3pPr marL="0" indent="514350">
              <a:buSzTx/>
              <a:buFontTx/>
              <a:buNone/>
              <a:defRPr sz="900"/>
            </a:lvl3pPr>
            <a:lvl4pPr marL="0" indent="771525">
              <a:buSzTx/>
              <a:buFontTx/>
              <a:buNone/>
              <a:defRPr sz="900"/>
            </a:lvl4pPr>
            <a:lvl5pPr marL="0" indent="1028700">
              <a:buSzTx/>
              <a:buFontTx/>
              <a:buNone/>
              <a:defRPr sz="9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85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e du titre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Texte du titre</a:t>
            </a:r>
          </a:p>
        </p:txBody>
      </p:sp>
      <p:sp>
        <p:nvSpPr>
          <p:cNvPr id="3" name="Texte niveau 1…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8281955" y="4806082"/>
            <a:ext cx="233395" cy="196208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675">
                <a:solidFill>
                  <a:srgbClr val="888888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</p:sldLayoutIdLst>
  <p:transition spd="med"/>
  <p:txStyles>
    <p:titleStyle>
      <a:lvl1pPr marL="0" marR="0" indent="0" algn="l" defTabSz="51435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75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51435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75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51435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75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51435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75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51435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75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51435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75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51435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75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51435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75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51435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75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128588" marR="0" indent="-128588" algn="l" defTabSz="514350" rtl="0" latinLnBrk="0">
        <a:lnSpc>
          <a:spcPct val="90000"/>
        </a:lnSpc>
        <a:spcBef>
          <a:spcPts val="525"/>
        </a:spcBef>
        <a:spcAft>
          <a:spcPts val="0"/>
        </a:spcAft>
        <a:buClrTx/>
        <a:buSzPct val="100000"/>
        <a:buFont typeface="Arial"/>
        <a:buChar char="•"/>
        <a:tabLst/>
        <a:defRPr sz="1575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407194" marR="0" indent="-150019" algn="l" defTabSz="514350" rtl="0" latinLnBrk="0">
        <a:lnSpc>
          <a:spcPct val="90000"/>
        </a:lnSpc>
        <a:spcBef>
          <a:spcPts val="525"/>
        </a:spcBef>
        <a:spcAft>
          <a:spcPts val="0"/>
        </a:spcAft>
        <a:buClrTx/>
        <a:buSzPct val="100000"/>
        <a:buFont typeface="Arial"/>
        <a:buChar char="•"/>
        <a:tabLst/>
        <a:defRPr sz="1575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694373" marR="0" indent="-180023" algn="l" defTabSz="514350" rtl="0" latinLnBrk="0">
        <a:lnSpc>
          <a:spcPct val="90000"/>
        </a:lnSpc>
        <a:spcBef>
          <a:spcPts val="525"/>
        </a:spcBef>
        <a:spcAft>
          <a:spcPts val="0"/>
        </a:spcAft>
        <a:buClrTx/>
        <a:buSzPct val="100000"/>
        <a:buFont typeface="Arial"/>
        <a:buChar char="•"/>
        <a:tabLst/>
        <a:defRPr sz="1575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979243" marR="0" indent="-207718" algn="l" defTabSz="514350" rtl="0" latinLnBrk="0">
        <a:lnSpc>
          <a:spcPct val="90000"/>
        </a:lnSpc>
        <a:spcBef>
          <a:spcPts val="525"/>
        </a:spcBef>
        <a:spcAft>
          <a:spcPts val="0"/>
        </a:spcAft>
        <a:buClrTx/>
        <a:buSzPct val="100000"/>
        <a:buFont typeface="Arial"/>
        <a:buChar char="•"/>
        <a:tabLst/>
        <a:defRPr sz="1575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1236418" marR="0" indent="-207718" algn="l" defTabSz="514350" rtl="0" latinLnBrk="0">
        <a:lnSpc>
          <a:spcPct val="90000"/>
        </a:lnSpc>
        <a:spcBef>
          <a:spcPts val="525"/>
        </a:spcBef>
        <a:spcAft>
          <a:spcPts val="0"/>
        </a:spcAft>
        <a:buClrTx/>
        <a:buSzPct val="100000"/>
        <a:buFont typeface="Arial"/>
        <a:buChar char="•"/>
        <a:tabLst/>
        <a:defRPr sz="1575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1493593" marR="0" indent="-207718" algn="l" defTabSz="514350" rtl="0" latinLnBrk="0">
        <a:lnSpc>
          <a:spcPct val="90000"/>
        </a:lnSpc>
        <a:spcBef>
          <a:spcPts val="525"/>
        </a:spcBef>
        <a:spcAft>
          <a:spcPts val="0"/>
        </a:spcAft>
        <a:buClrTx/>
        <a:buSzPct val="100000"/>
        <a:buFont typeface="Arial"/>
        <a:buChar char="•"/>
        <a:tabLst/>
        <a:defRPr sz="1575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1750768" marR="0" indent="-207718" algn="l" defTabSz="514350" rtl="0" latinLnBrk="0">
        <a:lnSpc>
          <a:spcPct val="90000"/>
        </a:lnSpc>
        <a:spcBef>
          <a:spcPts val="525"/>
        </a:spcBef>
        <a:spcAft>
          <a:spcPts val="0"/>
        </a:spcAft>
        <a:buClrTx/>
        <a:buSzPct val="100000"/>
        <a:buFont typeface="Arial"/>
        <a:buChar char="•"/>
        <a:tabLst/>
        <a:defRPr sz="1575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2007943" marR="0" indent="-207718" algn="l" defTabSz="514350" rtl="0" latinLnBrk="0">
        <a:lnSpc>
          <a:spcPct val="90000"/>
        </a:lnSpc>
        <a:spcBef>
          <a:spcPts val="525"/>
        </a:spcBef>
        <a:spcAft>
          <a:spcPts val="0"/>
        </a:spcAft>
        <a:buClrTx/>
        <a:buSzPct val="100000"/>
        <a:buFont typeface="Arial"/>
        <a:buChar char="•"/>
        <a:tabLst/>
        <a:defRPr sz="1575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2265118" marR="0" indent="-207718" algn="l" defTabSz="514350" rtl="0" latinLnBrk="0">
        <a:lnSpc>
          <a:spcPct val="90000"/>
        </a:lnSpc>
        <a:spcBef>
          <a:spcPts val="525"/>
        </a:spcBef>
        <a:spcAft>
          <a:spcPts val="0"/>
        </a:spcAft>
        <a:buClrTx/>
        <a:buSzPct val="100000"/>
        <a:buFont typeface="Arial"/>
        <a:buChar char="•"/>
        <a:tabLst/>
        <a:defRPr sz="1575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75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 Light"/>
        </a:defRPr>
      </a:lvl1pPr>
      <a:lvl2pPr marL="0" marR="0" indent="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75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 Light"/>
        </a:defRPr>
      </a:lvl2pPr>
      <a:lvl3pPr marL="0" marR="0" indent="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75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 Light"/>
        </a:defRPr>
      </a:lvl3pPr>
      <a:lvl4pPr marL="0" marR="0" indent="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75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 Light"/>
        </a:defRPr>
      </a:lvl4pPr>
      <a:lvl5pPr marL="0" marR="0" indent="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75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 Light"/>
        </a:defRPr>
      </a:lvl5pPr>
      <a:lvl6pPr marL="0" marR="0" indent="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75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 Light"/>
        </a:defRPr>
      </a:lvl6pPr>
      <a:lvl7pPr marL="0" marR="0" indent="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75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 Light"/>
        </a:defRPr>
      </a:lvl7pPr>
      <a:lvl8pPr marL="0" marR="0" indent="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75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 Light"/>
        </a:defRPr>
      </a:lvl8pPr>
      <a:lvl9pPr marL="0" marR="0" indent="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75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Picture 4" descr="Picture 4"/>
          <p:cNvPicPr>
            <a:picLocks noChangeAspect="1"/>
          </p:cNvPicPr>
          <p:nvPr/>
        </p:nvPicPr>
        <p:blipFill rotWithShape="1">
          <a:blip r:embed="rId2"/>
          <a:srcRect l="1037" t="4239" r="48896" b="21742"/>
          <a:stretch/>
        </p:blipFill>
        <p:spPr>
          <a:xfrm rot="5400000">
            <a:off x="3576396" y="-454288"/>
            <a:ext cx="1991207" cy="9144003"/>
          </a:xfrm>
          <a:prstGeom prst="rect">
            <a:avLst/>
          </a:prstGeom>
          <a:ln w="12700">
            <a:miter lim="400000"/>
          </a:ln>
        </p:spPr>
      </p:pic>
      <p:sp>
        <p:nvSpPr>
          <p:cNvPr id="114" name="Titre 10"/>
          <p:cNvSpPr txBox="1"/>
          <p:nvPr/>
        </p:nvSpPr>
        <p:spPr>
          <a:xfrm>
            <a:off x="1786951" y="4148172"/>
            <a:ext cx="5410221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4289" rIns="34289">
            <a:spAutoFit/>
          </a:bodyPr>
          <a:lstStyle/>
          <a:p>
            <a:pPr algn="ctr" defTabSz="377189">
              <a:defRPr sz="1400" b="1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rPr lang="fr-FR" sz="1200" dirty="0">
                <a:latin typeface="Arial Rounded MT Bold" panose="020F0704030504030204" pitchFamily="34" charset="0"/>
              </a:rPr>
              <a:t>Guy </a:t>
            </a:r>
            <a:r>
              <a:rPr lang="fr-FR" sz="1200" dirty="0" err="1">
                <a:latin typeface="Arial Rounded MT Bold" panose="020F0704030504030204" pitchFamily="34" charset="0"/>
              </a:rPr>
              <a:t>Fradin</a:t>
            </a:r>
            <a:endParaRPr sz="1200" dirty="0">
              <a:latin typeface="Arial Rounded MT Bold" panose="020F0704030504030204" pitchFamily="34" charset="0"/>
            </a:endParaRPr>
          </a:p>
        </p:txBody>
      </p:sp>
      <p:sp>
        <p:nvSpPr>
          <p:cNvPr id="115" name="Rectangle 13"/>
          <p:cNvSpPr txBox="1"/>
          <p:nvPr/>
        </p:nvSpPr>
        <p:spPr>
          <a:xfrm>
            <a:off x="1333541" y="1931175"/>
            <a:ext cx="6505485" cy="16831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25718" tIns="25718" rIns="25718" bIns="25718" anchor="ctr">
            <a:spAutoFit/>
          </a:bodyPr>
          <a:lstStyle/>
          <a:p>
            <a:pPr indent="303610" algn="ctr">
              <a:defRPr sz="2500" b="1" cap="all">
                <a:solidFill>
                  <a:srgbClr val="007BAE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fr-SN" sz="1400" b="1" dirty="0">
                <a:solidFill>
                  <a:srgbClr val="002060"/>
                </a:solidFill>
                <a:latin typeface="Arial Rounded MT Bold" panose="020F0704030504030204" pitchFamily="34" charset="0"/>
                <a:ea typeface="Arial"/>
                <a:cs typeface="Arial"/>
              </a:rPr>
              <a:t>Kick-off meeting du 9</a:t>
            </a:r>
            <a:r>
              <a:rPr lang="fr-SN" sz="1400" b="1" baseline="30000" dirty="0">
                <a:solidFill>
                  <a:srgbClr val="002060"/>
                </a:solidFill>
                <a:latin typeface="Arial Rounded MT Bold" panose="020F0704030504030204" pitchFamily="34" charset="0"/>
                <a:ea typeface="Arial"/>
                <a:cs typeface="Arial"/>
              </a:rPr>
              <a:t>e</a:t>
            </a:r>
            <a:r>
              <a:rPr lang="fr-SN" sz="1400" b="1" dirty="0">
                <a:solidFill>
                  <a:srgbClr val="002060"/>
                </a:solidFill>
                <a:latin typeface="Arial Rounded MT Bold" panose="020F0704030504030204" pitchFamily="34" charset="0"/>
                <a:ea typeface="Arial"/>
                <a:cs typeface="Arial"/>
              </a:rPr>
              <a:t> Forum Mondial de l’eau, </a:t>
            </a:r>
            <a:r>
              <a:rPr lang="fr-SN" sz="1400" b="1" dirty="0" err="1">
                <a:solidFill>
                  <a:srgbClr val="002060"/>
                </a:solidFill>
                <a:latin typeface="Arial Rounded MT Bold" panose="020F0704030504030204" pitchFamily="34" charset="0"/>
                <a:ea typeface="Arial"/>
                <a:cs typeface="Arial"/>
              </a:rPr>
              <a:t>dakar</a:t>
            </a:r>
            <a:r>
              <a:rPr lang="fr-SN" sz="1400" b="1" dirty="0">
                <a:solidFill>
                  <a:srgbClr val="002060"/>
                </a:solidFill>
                <a:latin typeface="Arial Rounded MT Bold" panose="020F0704030504030204" pitchFamily="34" charset="0"/>
                <a:ea typeface="Arial"/>
                <a:cs typeface="Arial"/>
              </a:rPr>
              <a:t> 2021</a:t>
            </a:r>
            <a:endParaRPr lang="fr-SN" sz="1400" b="1" u="sng" dirty="0">
              <a:solidFill>
                <a:srgbClr val="007BAE"/>
              </a:solidFill>
              <a:latin typeface="Arial Rounded MT Bold" panose="020F0704030504030204" pitchFamily="34" charset="0"/>
              <a:ea typeface="Arial"/>
              <a:cs typeface="Arial"/>
            </a:endParaRPr>
          </a:p>
          <a:p>
            <a:pPr algn="ctr"/>
            <a:endParaRPr lang="fr-FR" sz="2400" dirty="0"/>
          </a:p>
          <a:p>
            <a:pPr algn="ctr"/>
            <a:r>
              <a:rPr lang="fr-FR" sz="2000" dirty="0"/>
              <a:t> </a:t>
            </a:r>
            <a:r>
              <a:rPr lang="fr-FR" b="1" dirty="0">
                <a:solidFill>
                  <a:srgbClr val="007BAE"/>
                </a:solidFill>
              </a:rPr>
              <a:t>L’EAU CATALYSEUR DU DÉVELOPPEMENT ÉCONOMIQUE RURAL</a:t>
            </a:r>
            <a:endParaRPr lang="fr-FR" dirty="0"/>
          </a:p>
          <a:p>
            <a:pPr algn="ctr"/>
            <a:r>
              <a:rPr lang="fr-FR" sz="2400" b="1" dirty="0"/>
              <a:t>-------------------------------</a:t>
            </a:r>
            <a:endParaRPr lang="fr-FR" sz="1600" b="1" dirty="0">
              <a:solidFill>
                <a:srgbClr val="007BAE"/>
              </a:solidFill>
            </a:endParaRPr>
          </a:p>
          <a:p>
            <a:pPr algn="ctr"/>
            <a:r>
              <a:rPr lang="fr-FR" sz="2400" dirty="0"/>
              <a:t>   </a:t>
            </a:r>
            <a:r>
              <a:rPr lang="fr-FR" b="1" dirty="0">
                <a:solidFill>
                  <a:srgbClr val="007BAE"/>
                </a:solidFill>
              </a:rPr>
              <a:t>WATER AS CATALYST FOR RURAL ECONOMIC DEVELOPMENT</a:t>
            </a:r>
            <a:endParaRPr sz="2400" b="1" dirty="0">
              <a:solidFill>
                <a:srgbClr val="007BAE"/>
              </a:solidFill>
              <a:latin typeface="Arial Rounded MT Bold" panose="020F0704030504030204" pitchFamily="34" charset="0"/>
              <a:ea typeface="Arial"/>
              <a:cs typeface="Arial"/>
            </a:endParaRPr>
          </a:p>
        </p:txBody>
      </p:sp>
      <p:sp>
        <p:nvSpPr>
          <p:cNvPr id="116" name="Rectangle 14"/>
          <p:cNvSpPr txBox="1"/>
          <p:nvPr/>
        </p:nvSpPr>
        <p:spPr>
          <a:xfrm>
            <a:off x="1639079" y="4744229"/>
            <a:ext cx="5894411" cy="276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4289" tIns="34289" rIns="34289" bIns="34289">
            <a:spAutoFit/>
          </a:bodyPr>
          <a:lstStyle>
            <a:lvl1pPr algn="ctr">
              <a:defRPr b="1">
                <a:solidFill>
                  <a:srgbClr val="002060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rPr lang="fr-SN" sz="1350" dirty="0">
                <a:latin typeface="Arial Rounded MT Bold" panose="020F0704030504030204" pitchFamily="34" charset="0"/>
              </a:rPr>
              <a:t>DAKAR,</a:t>
            </a:r>
            <a:r>
              <a:rPr sz="1350" dirty="0">
                <a:latin typeface="Arial Rounded MT Bold" panose="020F0704030504030204" pitchFamily="34" charset="0"/>
              </a:rPr>
              <a:t> le </a:t>
            </a:r>
            <a:r>
              <a:rPr lang="fr-SN" sz="1350" dirty="0">
                <a:latin typeface="Arial Rounded MT Bold" panose="020F0704030504030204" pitchFamily="34" charset="0"/>
              </a:rPr>
              <a:t>20</a:t>
            </a:r>
            <a:r>
              <a:rPr sz="1350" dirty="0">
                <a:latin typeface="Arial Rounded MT Bold" panose="020F0704030504030204" pitchFamily="34" charset="0"/>
              </a:rPr>
              <a:t> </a:t>
            </a:r>
            <a:r>
              <a:rPr lang="fr-SN" sz="1350" dirty="0">
                <a:latin typeface="Arial Rounded MT Bold" panose="020F0704030504030204" pitchFamily="34" charset="0"/>
              </a:rPr>
              <a:t>juin</a:t>
            </a:r>
            <a:r>
              <a:rPr sz="1350" dirty="0">
                <a:latin typeface="Arial Rounded MT Bold" panose="020F0704030504030204" pitchFamily="34" charset="0"/>
              </a:rPr>
              <a:t> 2019</a:t>
            </a:r>
          </a:p>
        </p:txBody>
      </p:sp>
      <p:pic>
        <p:nvPicPr>
          <p:cNvPr id="118" name="Image" descr="Image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7754088" y="161962"/>
            <a:ext cx="839858" cy="504854"/>
          </a:xfrm>
          <a:prstGeom prst="rect">
            <a:avLst/>
          </a:prstGeom>
          <a:ln w="12700">
            <a:miter lim="400000"/>
          </a:ln>
        </p:spPr>
      </p:pic>
      <p:pic>
        <p:nvPicPr>
          <p:cNvPr id="119" name="Picture 1" descr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4526" y="238261"/>
            <a:ext cx="624077" cy="352256"/>
          </a:xfrm>
          <a:prstGeom prst="rect">
            <a:avLst/>
          </a:prstGeom>
          <a:ln w="12700">
            <a:miter lim="400000"/>
          </a:ln>
        </p:spPr>
      </p:pic>
      <p:sp>
        <p:nvSpPr>
          <p:cNvPr id="120" name="ZoneTexte 15"/>
          <p:cNvSpPr txBox="1"/>
          <p:nvPr/>
        </p:nvSpPr>
        <p:spPr>
          <a:xfrm>
            <a:off x="189313" y="589030"/>
            <a:ext cx="1681295" cy="3348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34289" rIns="34289">
            <a:spAutoFit/>
          </a:bodyPr>
          <a:lstStyle>
            <a:lvl1pPr>
              <a:defRPr sz="900" b="1">
                <a:solidFill>
                  <a:srgbClr val="00B0F0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1pPr>
          </a:lstStyle>
          <a:p>
            <a:r>
              <a:rPr sz="788" dirty="0"/>
              <a:t>RÉPUBLIQUE DU SÉNÉGAL</a:t>
            </a:r>
            <a:endParaRPr lang="fr-SN" sz="788" dirty="0"/>
          </a:p>
          <a:p>
            <a:r>
              <a:rPr lang="fr-SN" sz="788" dirty="0"/>
              <a:t>Un Peuple – Un But – Une Foi</a:t>
            </a:r>
            <a:endParaRPr sz="788" dirty="0"/>
          </a:p>
        </p:txBody>
      </p:sp>
      <p:pic>
        <p:nvPicPr>
          <p:cNvPr id="11" name="Image 10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0836" y="464745"/>
            <a:ext cx="1268330" cy="13621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8" name="Picture 4" descr="Picture 4"/>
          <p:cNvPicPr>
            <a:picLocks noChangeAspect="1"/>
          </p:cNvPicPr>
          <p:nvPr/>
        </p:nvPicPr>
        <p:blipFill rotWithShape="1">
          <a:blip r:embed="rId2"/>
          <a:srcRect l="3881" t="4239" r="48895" b="21743"/>
          <a:stretch/>
        </p:blipFill>
        <p:spPr>
          <a:xfrm rot="5400000">
            <a:off x="3632939" y="-367555"/>
            <a:ext cx="1878119" cy="9144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33" name="Image" descr="Image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7407031" y="226438"/>
            <a:ext cx="955846" cy="574577"/>
          </a:xfrm>
          <a:prstGeom prst="rect">
            <a:avLst/>
          </a:prstGeom>
          <a:ln w="12700">
            <a:miter lim="400000"/>
          </a:ln>
        </p:spPr>
      </p:pic>
      <p:pic>
        <p:nvPicPr>
          <p:cNvPr id="434" name="Picture 1" descr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7788" y="286450"/>
            <a:ext cx="676629" cy="381918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ZoneTexte 15"/>
          <p:cNvSpPr txBox="1"/>
          <p:nvPr/>
        </p:nvSpPr>
        <p:spPr>
          <a:xfrm>
            <a:off x="168529" y="679808"/>
            <a:ext cx="1681295" cy="3348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34289" rIns="34289">
            <a:spAutoFit/>
          </a:bodyPr>
          <a:lstStyle>
            <a:lvl1pPr>
              <a:defRPr sz="900" b="1">
                <a:solidFill>
                  <a:srgbClr val="00B0F0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1pPr>
          </a:lstStyle>
          <a:p>
            <a:r>
              <a:rPr sz="788" dirty="0"/>
              <a:t>RÉPUBLIQUE DU SÉNÉGAL</a:t>
            </a:r>
            <a:endParaRPr lang="fr-SN" sz="788" dirty="0"/>
          </a:p>
          <a:p>
            <a:r>
              <a:rPr lang="fr-SN" sz="788" dirty="0"/>
              <a:t>Un Peuple – Un But – Une Foi</a:t>
            </a:r>
            <a:endParaRPr sz="788" dirty="0"/>
          </a:p>
        </p:txBody>
      </p:sp>
      <p:sp>
        <p:nvSpPr>
          <p:cNvPr id="13" name="Rectangle 12"/>
          <p:cNvSpPr/>
          <p:nvPr/>
        </p:nvSpPr>
        <p:spPr>
          <a:xfrm>
            <a:off x="2714901" y="3081486"/>
            <a:ext cx="4009752" cy="5770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fr-FR" sz="33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oadway" pitchFamily="82" charset="0"/>
              </a:rPr>
              <a:t>Je vous remercie</a:t>
            </a:r>
          </a:p>
        </p:txBody>
      </p:sp>
      <p:pic>
        <p:nvPicPr>
          <p:cNvPr id="9" name="Image 8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3493" y="794283"/>
            <a:ext cx="1774861" cy="18138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Numéro de diapositive"/>
          <p:cNvSpPr txBox="1">
            <a:spLocks noGrp="1"/>
          </p:cNvSpPr>
          <p:nvPr>
            <p:ph type="sldNum" sz="quarter" idx="4294967295"/>
          </p:nvPr>
        </p:nvSpPr>
        <p:spPr>
          <a:xfrm>
            <a:off x="7393900" y="4806080"/>
            <a:ext cx="135613" cy="196208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2</a:t>
            </a:fld>
            <a:endParaRPr/>
          </a:p>
        </p:txBody>
      </p:sp>
      <p:grpSp>
        <p:nvGrpSpPr>
          <p:cNvPr id="7" name="Groupe 6"/>
          <p:cNvGrpSpPr/>
          <p:nvPr/>
        </p:nvGrpSpPr>
        <p:grpSpPr>
          <a:xfrm>
            <a:off x="-1" y="4590399"/>
            <a:ext cx="9143999" cy="573882"/>
            <a:chOff x="0" y="0"/>
            <a:chExt cx="9144000" cy="765175"/>
          </a:xfrm>
        </p:grpSpPr>
        <p:pic>
          <p:nvPicPr>
            <p:cNvPr id="8" name="Picture 5" descr="Pictur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9144000" cy="76517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9" name="ZoneTexte 8"/>
            <p:cNvSpPr txBox="1"/>
            <p:nvPr/>
          </p:nvSpPr>
          <p:spPr>
            <a:xfrm>
              <a:off x="350871" y="272397"/>
              <a:ext cx="8086060" cy="30777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34289" tIns="34289" rIns="34289" bIns="34289" numCol="1" anchor="t">
              <a:spAutoFit/>
            </a:bodyPr>
            <a:lstStyle>
              <a:lvl1pPr>
                <a:defRPr i="1">
                  <a:solidFill>
                    <a:srgbClr val="002060"/>
                  </a:solidFill>
                  <a:latin typeface="Calibri Light"/>
                  <a:ea typeface="Calibri Light"/>
                  <a:cs typeface="Calibri Light"/>
                  <a:sym typeface="Calibri Light"/>
                </a:defRPr>
              </a:lvl1pPr>
            </a:lstStyle>
            <a:p>
              <a:pPr algn="ctr"/>
              <a:r>
                <a:rPr lang="fr-SN" sz="105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Kick-off meeting du 9</a:t>
              </a:r>
              <a:r>
                <a:rPr lang="fr-SN" sz="1050" b="1" baseline="30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</a:t>
              </a:r>
              <a:r>
                <a:rPr lang="fr-SN" sz="105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Forum Mondial de l’Eau, Dakar les 20 et 21 juin 2019</a:t>
              </a:r>
              <a:endParaRPr sz="105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16" name="ZoneTexte 15">
            <a:extLst>
              <a:ext uri="{FF2B5EF4-FFF2-40B4-BE49-F238E27FC236}">
                <a16:creationId xmlns:a16="http://schemas.microsoft.com/office/drawing/2014/main" id="{D93F20C4-B934-4265-B7C2-7F225A612904}"/>
              </a:ext>
            </a:extLst>
          </p:cNvPr>
          <p:cNvSpPr txBox="1"/>
          <p:nvPr/>
        </p:nvSpPr>
        <p:spPr>
          <a:xfrm>
            <a:off x="450191" y="465194"/>
            <a:ext cx="41148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Arial Narrow" panose="020B0606020202030204" pitchFamily="34" charset="0"/>
              </a:rPr>
              <a:t>Des PROBLÈMES engendrés par:</a:t>
            </a:r>
          </a:p>
          <a:p>
            <a:endParaRPr lang="fr-FR" sz="1600" dirty="0">
              <a:latin typeface="Arial Narrow" panose="020B0606020202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fr-FR" sz="1600" dirty="0">
                <a:latin typeface="Arial Narrow" panose="020B0606020202030204" pitchFamily="34" charset="0"/>
              </a:rPr>
              <a:t>Le niveau de la ressource</a:t>
            </a:r>
          </a:p>
          <a:p>
            <a:pPr marL="285750" indent="-285750">
              <a:buFontTx/>
              <a:buChar char="-"/>
            </a:pPr>
            <a:r>
              <a:rPr lang="fr-FR" sz="1600" dirty="0">
                <a:latin typeface="Arial Narrow" panose="020B0606020202030204" pitchFamily="34" charset="0"/>
              </a:rPr>
              <a:t>L’usage inconsidéré de l’eau et une gestion déficiente</a:t>
            </a:r>
          </a:p>
          <a:p>
            <a:pPr marL="285750" indent="-285750">
              <a:buFontTx/>
              <a:buChar char="-"/>
            </a:pPr>
            <a:r>
              <a:rPr lang="fr-FR" sz="1600" dirty="0">
                <a:latin typeface="Arial Narrow" panose="020B0606020202030204" pitchFamily="34" charset="0"/>
              </a:rPr>
              <a:t>Le réchauffement climatique</a:t>
            </a:r>
          </a:p>
          <a:p>
            <a:pPr marL="285750" indent="-285750">
              <a:buFontTx/>
              <a:buChar char="-"/>
            </a:pPr>
            <a:endParaRPr lang="fr-FR" sz="2000" dirty="0">
              <a:latin typeface="Arial Narrow" panose="020B0606020202030204" pitchFamily="34" charset="0"/>
            </a:endParaRPr>
          </a:p>
          <a:p>
            <a:pPr marL="285750" indent="-285750">
              <a:buFontTx/>
              <a:buChar char="-"/>
            </a:pPr>
            <a:endParaRPr lang="fr-FR" sz="2000" dirty="0">
              <a:latin typeface="Arial Narrow" panose="020B0606020202030204" pitchFamily="34" charset="0"/>
            </a:endParaRPr>
          </a:p>
          <a:p>
            <a:pPr marL="285750" indent="-285750">
              <a:buFontTx/>
              <a:buChar char="-"/>
            </a:pPr>
            <a:endParaRPr lang="fr-FR" sz="2000" dirty="0">
              <a:latin typeface="Arial Narrow" panose="020B0606020202030204" pitchFamily="34" charset="0"/>
            </a:endParaRPr>
          </a:p>
          <a:p>
            <a:r>
              <a:rPr lang="fr-FR" sz="1600" dirty="0">
                <a:latin typeface="Arial Narrow" panose="020B0606020202030204" pitchFamily="34" charset="0"/>
              </a:rPr>
              <a:t>Des RÉPONSES grâce à:</a:t>
            </a:r>
          </a:p>
          <a:p>
            <a:endParaRPr lang="fr-FR" sz="1600" dirty="0">
              <a:latin typeface="Arial Narrow" panose="020B0606020202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fr-FR" sz="1600" dirty="0">
                <a:latin typeface="Arial Narrow" panose="020B0606020202030204" pitchFamily="34" charset="0"/>
              </a:rPr>
              <a:t>Une gestion intégrée de l’eau</a:t>
            </a:r>
          </a:p>
          <a:p>
            <a:pPr marL="285750" indent="-285750">
              <a:buFontTx/>
              <a:buChar char="-"/>
            </a:pPr>
            <a:r>
              <a:rPr lang="fr-FR" sz="1600" dirty="0">
                <a:latin typeface="Arial Narrow" panose="020B0606020202030204" pitchFamily="34" charset="0"/>
              </a:rPr>
              <a:t>La reconquête des écosystèmes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FAB204D4-417F-494B-BAAE-2BF47885C58B}"/>
              </a:ext>
            </a:extLst>
          </p:cNvPr>
          <p:cNvSpPr txBox="1"/>
          <p:nvPr/>
        </p:nvSpPr>
        <p:spPr>
          <a:xfrm>
            <a:off x="5204313" y="388994"/>
            <a:ext cx="3755656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Arial Narrow" panose="020B0606020202030204" pitchFamily="34" charset="0"/>
              </a:rPr>
              <a:t>PROBLEMS caused by:</a:t>
            </a:r>
          </a:p>
          <a:p>
            <a:endParaRPr lang="fr-FR" sz="1600" dirty="0">
              <a:latin typeface="Arial Narrow" panose="020B0606020202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fr-FR" sz="1600" dirty="0">
                <a:latin typeface="Arial Narrow" panose="020B0606020202030204" pitchFamily="34" charset="0"/>
              </a:rPr>
              <a:t>The availability of the resource</a:t>
            </a:r>
          </a:p>
          <a:p>
            <a:pPr marL="285750" indent="-285750">
              <a:buFontTx/>
              <a:buChar char="-"/>
            </a:pPr>
            <a:r>
              <a:rPr lang="fr-FR" sz="1600" dirty="0">
                <a:latin typeface="Arial Narrow" panose="020B0606020202030204" pitchFamily="34" charset="0"/>
              </a:rPr>
              <a:t>The reckless use of water and poor management</a:t>
            </a:r>
          </a:p>
          <a:p>
            <a:pPr marL="285750" indent="-285750">
              <a:buFontTx/>
              <a:buChar char="-"/>
            </a:pPr>
            <a:r>
              <a:rPr lang="fr-FR" sz="1600" dirty="0">
                <a:latin typeface="Arial Narrow" panose="020B0606020202030204" pitchFamily="34" charset="0"/>
              </a:rPr>
              <a:t>Global warming</a:t>
            </a:r>
          </a:p>
          <a:p>
            <a:pPr marL="285750" indent="-285750">
              <a:buFontTx/>
              <a:buChar char="-"/>
            </a:pPr>
            <a:endParaRPr lang="fr-FR" sz="2000" dirty="0">
              <a:latin typeface="Arial Narrow" panose="020B0606020202030204" pitchFamily="34" charset="0"/>
            </a:endParaRPr>
          </a:p>
          <a:p>
            <a:endParaRPr lang="fr-FR" sz="2000" dirty="0">
              <a:latin typeface="Arial Narrow" panose="020B0606020202030204" pitchFamily="34" charset="0"/>
            </a:endParaRPr>
          </a:p>
          <a:p>
            <a:endParaRPr lang="fr-FR" sz="2000" dirty="0">
              <a:latin typeface="Arial Narrow" panose="020B0606020202030204" pitchFamily="34" charset="0"/>
            </a:endParaRPr>
          </a:p>
          <a:p>
            <a:r>
              <a:rPr lang="fr-FR" sz="1600" dirty="0">
                <a:latin typeface="Arial Narrow" panose="020B0606020202030204" pitchFamily="34" charset="0"/>
              </a:rPr>
              <a:t>ANSWERS thanks to:</a:t>
            </a:r>
          </a:p>
          <a:p>
            <a:endParaRPr lang="fr-FR" sz="1600" dirty="0">
              <a:latin typeface="Arial Narrow" panose="020B0606020202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fr-FR" sz="1600" dirty="0">
                <a:latin typeface="Arial Narrow" panose="020B0606020202030204" pitchFamily="34" charset="0"/>
              </a:rPr>
              <a:t>Integrated water management</a:t>
            </a:r>
          </a:p>
          <a:p>
            <a:pPr marL="285750" indent="-285750">
              <a:buFontTx/>
              <a:buChar char="-"/>
            </a:pPr>
            <a:r>
              <a:rPr lang="fr-FR" sz="1600" dirty="0">
                <a:latin typeface="Arial Narrow" panose="020B0606020202030204" pitchFamily="34" charset="0"/>
              </a:rPr>
              <a:t>Ecosystems recovery</a:t>
            </a:r>
          </a:p>
          <a:p>
            <a:pPr marL="285750" indent="-285750">
              <a:buFontTx/>
              <a:buChar char="-"/>
            </a:pPr>
            <a:endParaRPr lang="fr-FR" dirty="0"/>
          </a:p>
        </p:txBody>
      </p: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CCBEF3D2-218B-4AD8-98C4-7B9CFA7A41D4}"/>
              </a:ext>
            </a:extLst>
          </p:cNvPr>
          <p:cNvCxnSpPr/>
          <p:nvPr/>
        </p:nvCxnSpPr>
        <p:spPr>
          <a:xfrm>
            <a:off x="4508415" y="330303"/>
            <a:ext cx="0" cy="3886200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9570866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Numéro de diapositive"/>
          <p:cNvSpPr txBox="1">
            <a:spLocks noGrp="1"/>
          </p:cNvSpPr>
          <p:nvPr>
            <p:ph type="sldNum" sz="quarter" idx="4294967295"/>
          </p:nvPr>
        </p:nvSpPr>
        <p:spPr>
          <a:xfrm>
            <a:off x="7393900" y="4806080"/>
            <a:ext cx="135613" cy="196208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3</a:t>
            </a:fld>
            <a:endParaRPr/>
          </a:p>
        </p:txBody>
      </p:sp>
      <p:grpSp>
        <p:nvGrpSpPr>
          <p:cNvPr id="10" name="Groupe 9"/>
          <p:cNvGrpSpPr/>
          <p:nvPr/>
        </p:nvGrpSpPr>
        <p:grpSpPr>
          <a:xfrm>
            <a:off x="-1" y="4590399"/>
            <a:ext cx="9143999" cy="573882"/>
            <a:chOff x="0" y="0"/>
            <a:chExt cx="9144000" cy="765175"/>
          </a:xfrm>
        </p:grpSpPr>
        <p:pic>
          <p:nvPicPr>
            <p:cNvPr id="11" name="Picture 5" descr="Pictur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9144000" cy="76517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2" name="ZoneTexte 11"/>
            <p:cNvSpPr txBox="1"/>
            <p:nvPr/>
          </p:nvSpPr>
          <p:spPr>
            <a:xfrm>
              <a:off x="350871" y="272397"/>
              <a:ext cx="8086060" cy="30777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34289" tIns="34289" rIns="34289" bIns="34289" numCol="1" anchor="t">
              <a:spAutoFit/>
            </a:bodyPr>
            <a:lstStyle>
              <a:lvl1pPr>
                <a:defRPr i="1">
                  <a:solidFill>
                    <a:srgbClr val="002060"/>
                  </a:solidFill>
                  <a:latin typeface="Calibri Light"/>
                  <a:ea typeface="Calibri Light"/>
                  <a:cs typeface="Calibri Light"/>
                  <a:sym typeface="Calibri Light"/>
                </a:defRPr>
              </a:lvl1pPr>
            </a:lstStyle>
            <a:p>
              <a:pPr algn="ctr"/>
              <a:r>
                <a:rPr lang="fr-SN" sz="105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Kick-off meeting du 9</a:t>
              </a:r>
              <a:r>
                <a:rPr lang="fr-SN" sz="1050" b="1" baseline="30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</a:t>
              </a:r>
              <a:r>
                <a:rPr lang="fr-SN" sz="105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Forum Mondial de l’Eau, Dakar les 20 et 21 juin 2019</a:t>
              </a:r>
              <a:endParaRPr sz="105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6" name="ZoneTexte 5">
            <a:extLst>
              <a:ext uri="{FF2B5EF4-FFF2-40B4-BE49-F238E27FC236}">
                <a16:creationId xmlns:a16="http://schemas.microsoft.com/office/drawing/2014/main" id="{D8EAF48F-1057-4594-A02D-897B48AEE9EF}"/>
              </a:ext>
            </a:extLst>
          </p:cNvPr>
          <p:cNvSpPr txBox="1"/>
          <p:nvPr/>
        </p:nvSpPr>
        <p:spPr>
          <a:xfrm>
            <a:off x="350870" y="1237598"/>
            <a:ext cx="3733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2000" dirty="0">
              <a:latin typeface="Arial Narrow" panose="020B0606020202030204" pitchFamily="34" charset="0"/>
            </a:endParaRPr>
          </a:p>
          <a:p>
            <a:pPr marL="285750" indent="-285750">
              <a:buFontTx/>
              <a:buChar char="-"/>
            </a:pPr>
            <a:endParaRPr lang="fr-FR" sz="2000" dirty="0">
              <a:latin typeface="Arial Narrow" panose="020B0606020202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fr-FR" sz="2000" dirty="0">
                <a:latin typeface="Arial Narrow" panose="020B0606020202030204" pitchFamily="34" charset="0"/>
              </a:rPr>
              <a:t>De développement économique</a:t>
            </a:r>
          </a:p>
          <a:p>
            <a:pPr marL="285750" indent="-285750">
              <a:buFontTx/>
              <a:buChar char="-"/>
            </a:pPr>
            <a:r>
              <a:rPr lang="fr-FR" sz="2000" dirty="0">
                <a:latin typeface="Arial Narrow" panose="020B0606020202030204" pitchFamily="34" charset="0"/>
              </a:rPr>
              <a:t>Environnementaux</a:t>
            </a:r>
          </a:p>
          <a:p>
            <a:pPr marL="285750" indent="-285750">
              <a:buFontTx/>
              <a:buChar char="-"/>
            </a:pPr>
            <a:r>
              <a:rPr lang="fr-FR" sz="2000" dirty="0">
                <a:latin typeface="Arial Narrow" panose="020B0606020202030204" pitchFamily="34" charset="0"/>
              </a:rPr>
              <a:t>Sociaux 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DE75132D-BCFD-422B-8D2F-C7104409B323}"/>
              </a:ext>
            </a:extLst>
          </p:cNvPr>
          <p:cNvSpPr txBox="1"/>
          <p:nvPr/>
        </p:nvSpPr>
        <p:spPr>
          <a:xfrm>
            <a:off x="5321315" y="1229855"/>
            <a:ext cx="335280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2000" dirty="0">
              <a:latin typeface="Arial Narrow" panose="020B0606020202030204" pitchFamily="34" charset="0"/>
            </a:endParaRPr>
          </a:p>
          <a:p>
            <a:pPr marL="285750" indent="-285750">
              <a:buFontTx/>
              <a:buChar char="-"/>
            </a:pPr>
            <a:endParaRPr lang="fr-FR" sz="2000" dirty="0">
              <a:latin typeface="Arial Narrow" panose="020B0606020202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fr-FR" sz="2000" dirty="0">
                <a:latin typeface="Arial Narrow" panose="020B0606020202030204" pitchFamily="34" charset="0"/>
              </a:rPr>
              <a:t>Of economic development</a:t>
            </a:r>
          </a:p>
          <a:p>
            <a:pPr marL="285750" indent="-285750">
              <a:buFontTx/>
              <a:buChar char="-"/>
            </a:pPr>
            <a:r>
              <a:rPr lang="fr-FR" sz="2000" dirty="0">
                <a:latin typeface="Arial Narrow" panose="020B0606020202030204" pitchFamily="34" charset="0"/>
              </a:rPr>
              <a:t>Environmental</a:t>
            </a:r>
          </a:p>
          <a:p>
            <a:pPr marL="285750" indent="-285750">
              <a:buFontTx/>
              <a:buChar char="-"/>
            </a:pPr>
            <a:r>
              <a:rPr lang="fr-FR" sz="2000" dirty="0">
                <a:latin typeface="Arial Narrow" panose="020B0606020202030204" pitchFamily="34" charset="0"/>
              </a:rPr>
              <a:t>Social</a:t>
            </a:r>
          </a:p>
          <a:p>
            <a:pPr marL="285750" indent="-285750">
              <a:buFontTx/>
              <a:buChar char="-"/>
            </a:pPr>
            <a:endParaRPr lang="fr-FR" dirty="0"/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3F80E295-6631-41A2-B6BA-5FEDDCCC9B21}"/>
              </a:ext>
            </a:extLst>
          </p:cNvPr>
          <p:cNvCxnSpPr>
            <a:cxnSpLocks/>
          </p:cNvCxnSpPr>
          <p:nvPr/>
        </p:nvCxnSpPr>
        <p:spPr>
          <a:xfrm>
            <a:off x="4514810" y="1493019"/>
            <a:ext cx="0" cy="2596614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ZoneTexte 8">
            <a:extLst>
              <a:ext uri="{FF2B5EF4-FFF2-40B4-BE49-F238E27FC236}">
                <a16:creationId xmlns:a16="http://schemas.microsoft.com/office/drawing/2014/main" id="{37A80C18-6CD9-44E8-B412-6606107FD639}"/>
              </a:ext>
            </a:extLst>
          </p:cNvPr>
          <p:cNvSpPr txBox="1"/>
          <p:nvPr/>
        </p:nvSpPr>
        <p:spPr>
          <a:xfrm>
            <a:off x="2519233" y="415582"/>
            <a:ext cx="39911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rial Narrow" panose="020B0606020202030204" pitchFamily="34" charset="0"/>
              </a:rPr>
              <a:t>DES PROBLÈMES / SEVERAL PROBLEMS:</a:t>
            </a:r>
          </a:p>
          <a:p>
            <a:endParaRPr lang="fr-FR" dirty="0">
              <a:latin typeface="Arial Narrow" panose="020B0606020202030204" pitchFamily="34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32497884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Numéro de diapositive"/>
          <p:cNvSpPr txBox="1">
            <a:spLocks noGrp="1"/>
          </p:cNvSpPr>
          <p:nvPr>
            <p:ph type="sldNum" sz="quarter" idx="4294967295"/>
          </p:nvPr>
        </p:nvSpPr>
        <p:spPr>
          <a:xfrm>
            <a:off x="7393900" y="4806080"/>
            <a:ext cx="135613" cy="196208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4</a:t>
            </a:fld>
            <a:endParaRPr/>
          </a:p>
        </p:txBody>
      </p:sp>
      <p:grpSp>
        <p:nvGrpSpPr>
          <p:cNvPr id="10" name="Groupe 9"/>
          <p:cNvGrpSpPr/>
          <p:nvPr/>
        </p:nvGrpSpPr>
        <p:grpSpPr>
          <a:xfrm>
            <a:off x="-1" y="4590399"/>
            <a:ext cx="9143999" cy="573882"/>
            <a:chOff x="0" y="0"/>
            <a:chExt cx="9144000" cy="765175"/>
          </a:xfrm>
        </p:grpSpPr>
        <p:pic>
          <p:nvPicPr>
            <p:cNvPr id="11" name="Picture 5" descr="Pictur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9144000" cy="76517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2" name="ZoneTexte 11"/>
            <p:cNvSpPr txBox="1"/>
            <p:nvPr/>
          </p:nvSpPr>
          <p:spPr>
            <a:xfrm>
              <a:off x="350871" y="272397"/>
              <a:ext cx="8086060" cy="30777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34289" tIns="34289" rIns="34289" bIns="34289" numCol="1" anchor="t">
              <a:spAutoFit/>
            </a:bodyPr>
            <a:lstStyle>
              <a:lvl1pPr>
                <a:defRPr i="1">
                  <a:solidFill>
                    <a:srgbClr val="002060"/>
                  </a:solidFill>
                  <a:latin typeface="Calibri Light"/>
                  <a:ea typeface="Calibri Light"/>
                  <a:cs typeface="Calibri Light"/>
                  <a:sym typeface="Calibri Light"/>
                </a:defRPr>
              </a:lvl1pPr>
            </a:lstStyle>
            <a:p>
              <a:pPr algn="ctr"/>
              <a:r>
                <a:rPr lang="fr-SN" sz="105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Kick-off meeting du 9</a:t>
              </a:r>
              <a:r>
                <a:rPr lang="fr-SN" sz="1050" b="1" baseline="30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</a:t>
              </a:r>
              <a:r>
                <a:rPr lang="fr-SN" sz="105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Forum Mondial de l’Eau, Dakar les 20 et 21 juin 2019</a:t>
              </a:r>
              <a:endParaRPr sz="105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pic>
        <p:nvPicPr>
          <p:cNvPr id="3" name="Image 2">
            <a:extLst>
              <a:ext uri="{FF2B5EF4-FFF2-40B4-BE49-F238E27FC236}">
                <a16:creationId xmlns:a16="http://schemas.microsoft.com/office/drawing/2014/main" id="{24EF39EC-C6EA-4596-899D-BC73F24948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5233" y="727970"/>
            <a:ext cx="6757332" cy="3687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945026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Numéro de diapositive"/>
          <p:cNvSpPr txBox="1">
            <a:spLocks noGrp="1"/>
          </p:cNvSpPr>
          <p:nvPr>
            <p:ph type="sldNum" sz="quarter" idx="4294967295"/>
          </p:nvPr>
        </p:nvSpPr>
        <p:spPr>
          <a:xfrm>
            <a:off x="7393900" y="4806080"/>
            <a:ext cx="135613" cy="196208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5</a:t>
            </a:fld>
            <a:endParaRPr/>
          </a:p>
        </p:txBody>
      </p:sp>
      <p:grpSp>
        <p:nvGrpSpPr>
          <p:cNvPr id="10" name="Groupe 9"/>
          <p:cNvGrpSpPr/>
          <p:nvPr/>
        </p:nvGrpSpPr>
        <p:grpSpPr>
          <a:xfrm>
            <a:off x="-1" y="4590399"/>
            <a:ext cx="9143999" cy="573882"/>
            <a:chOff x="0" y="0"/>
            <a:chExt cx="9144000" cy="765175"/>
          </a:xfrm>
        </p:grpSpPr>
        <p:pic>
          <p:nvPicPr>
            <p:cNvPr id="11" name="Picture 5" descr="Pictur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9144000" cy="76517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2" name="ZoneTexte 11"/>
            <p:cNvSpPr txBox="1"/>
            <p:nvPr/>
          </p:nvSpPr>
          <p:spPr>
            <a:xfrm>
              <a:off x="350871" y="272397"/>
              <a:ext cx="8086060" cy="30777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34289" tIns="34289" rIns="34289" bIns="34289" numCol="1" anchor="t">
              <a:spAutoFit/>
            </a:bodyPr>
            <a:lstStyle>
              <a:lvl1pPr>
                <a:defRPr i="1">
                  <a:solidFill>
                    <a:srgbClr val="002060"/>
                  </a:solidFill>
                  <a:latin typeface="Calibri Light"/>
                  <a:ea typeface="Calibri Light"/>
                  <a:cs typeface="Calibri Light"/>
                  <a:sym typeface="Calibri Light"/>
                </a:defRPr>
              </a:lvl1pPr>
            </a:lstStyle>
            <a:p>
              <a:pPr algn="ctr"/>
              <a:r>
                <a:rPr lang="fr-SN" sz="105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Kick-off meeting du 9</a:t>
              </a:r>
              <a:r>
                <a:rPr lang="fr-SN" sz="1050" b="1" baseline="30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</a:t>
              </a:r>
              <a:r>
                <a:rPr lang="fr-SN" sz="105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Forum Mondial de l’Eau, Dakar les 20 et 21 juin 2019</a:t>
              </a:r>
              <a:endParaRPr sz="105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pic>
        <p:nvPicPr>
          <p:cNvPr id="2" name="Image 1">
            <a:extLst>
              <a:ext uri="{FF2B5EF4-FFF2-40B4-BE49-F238E27FC236}">
                <a16:creationId xmlns:a16="http://schemas.microsoft.com/office/drawing/2014/main" id="{6F33846C-B247-4CF8-8D20-CA166C9F87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1172" y="298394"/>
            <a:ext cx="6865454" cy="4025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4288430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Numéro de diapositive"/>
          <p:cNvSpPr txBox="1">
            <a:spLocks noGrp="1"/>
          </p:cNvSpPr>
          <p:nvPr>
            <p:ph type="sldNum" sz="quarter" idx="4294967295"/>
          </p:nvPr>
        </p:nvSpPr>
        <p:spPr>
          <a:xfrm>
            <a:off x="7393900" y="4806080"/>
            <a:ext cx="135613" cy="196208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6</a:t>
            </a:fld>
            <a:endParaRPr/>
          </a:p>
        </p:txBody>
      </p:sp>
      <p:grpSp>
        <p:nvGrpSpPr>
          <p:cNvPr id="10" name="Groupe 9"/>
          <p:cNvGrpSpPr/>
          <p:nvPr/>
        </p:nvGrpSpPr>
        <p:grpSpPr>
          <a:xfrm>
            <a:off x="-1" y="4590399"/>
            <a:ext cx="9143999" cy="573882"/>
            <a:chOff x="0" y="0"/>
            <a:chExt cx="9144000" cy="765175"/>
          </a:xfrm>
        </p:grpSpPr>
        <p:pic>
          <p:nvPicPr>
            <p:cNvPr id="11" name="Picture 5" descr="Pictur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9144000" cy="76517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2" name="ZoneTexte 11"/>
            <p:cNvSpPr txBox="1"/>
            <p:nvPr/>
          </p:nvSpPr>
          <p:spPr>
            <a:xfrm>
              <a:off x="350871" y="272397"/>
              <a:ext cx="8086060" cy="30777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34289" tIns="34289" rIns="34289" bIns="34289" numCol="1" anchor="t">
              <a:spAutoFit/>
            </a:bodyPr>
            <a:lstStyle>
              <a:lvl1pPr>
                <a:defRPr i="1">
                  <a:solidFill>
                    <a:srgbClr val="002060"/>
                  </a:solidFill>
                  <a:latin typeface="Calibri Light"/>
                  <a:ea typeface="Calibri Light"/>
                  <a:cs typeface="Calibri Light"/>
                  <a:sym typeface="Calibri Light"/>
                </a:defRPr>
              </a:lvl1pPr>
            </a:lstStyle>
            <a:p>
              <a:pPr algn="ctr"/>
              <a:r>
                <a:rPr lang="fr-SN" sz="105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Kick-off meeting du 9</a:t>
              </a:r>
              <a:r>
                <a:rPr lang="fr-SN" sz="1050" b="1" baseline="30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</a:t>
              </a:r>
              <a:r>
                <a:rPr lang="fr-SN" sz="105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Forum Mondial de l’Eau, Dakar les 20 et 21 juin 2019</a:t>
              </a:r>
              <a:endParaRPr sz="105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pic>
        <p:nvPicPr>
          <p:cNvPr id="2" name="Image 1">
            <a:extLst>
              <a:ext uri="{FF2B5EF4-FFF2-40B4-BE49-F238E27FC236}">
                <a16:creationId xmlns:a16="http://schemas.microsoft.com/office/drawing/2014/main" id="{9BC94EDB-2EE5-4BED-BFFB-C15B6F1BC2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7930" y="362004"/>
            <a:ext cx="6339971" cy="4089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547227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Numéro de diapositive"/>
          <p:cNvSpPr txBox="1">
            <a:spLocks noGrp="1"/>
          </p:cNvSpPr>
          <p:nvPr>
            <p:ph type="sldNum" sz="quarter" idx="4294967295"/>
          </p:nvPr>
        </p:nvSpPr>
        <p:spPr>
          <a:xfrm>
            <a:off x="7393900" y="4806080"/>
            <a:ext cx="135613" cy="196208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7</a:t>
            </a:fld>
            <a:endParaRPr/>
          </a:p>
        </p:txBody>
      </p:sp>
      <p:grpSp>
        <p:nvGrpSpPr>
          <p:cNvPr id="7" name="Groupe 6"/>
          <p:cNvGrpSpPr/>
          <p:nvPr/>
        </p:nvGrpSpPr>
        <p:grpSpPr>
          <a:xfrm>
            <a:off x="-1" y="4590399"/>
            <a:ext cx="9143999" cy="573882"/>
            <a:chOff x="0" y="0"/>
            <a:chExt cx="9144000" cy="765175"/>
          </a:xfrm>
        </p:grpSpPr>
        <p:pic>
          <p:nvPicPr>
            <p:cNvPr id="8" name="Picture 5" descr="Pictur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9144000" cy="76517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9" name="ZoneTexte 8"/>
            <p:cNvSpPr txBox="1"/>
            <p:nvPr/>
          </p:nvSpPr>
          <p:spPr>
            <a:xfrm>
              <a:off x="350871" y="272397"/>
              <a:ext cx="8086060" cy="30777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34289" tIns="34289" rIns="34289" bIns="34289" numCol="1" anchor="t">
              <a:spAutoFit/>
            </a:bodyPr>
            <a:lstStyle>
              <a:lvl1pPr>
                <a:defRPr i="1">
                  <a:solidFill>
                    <a:srgbClr val="002060"/>
                  </a:solidFill>
                  <a:latin typeface="Calibri Light"/>
                  <a:ea typeface="Calibri Light"/>
                  <a:cs typeface="Calibri Light"/>
                  <a:sym typeface="Calibri Light"/>
                </a:defRPr>
              </a:lvl1pPr>
            </a:lstStyle>
            <a:p>
              <a:pPr algn="ctr"/>
              <a:r>
                <a:rPr lang="fr-SN" sz="105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Kick-off meeting du 9</a:t>
              </a:r>
              <a:r>
                <a:rPr lang="fr-SN" sz="1050" b="1" baseline="30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</a:t>
              </a:r>
              <a:r>
                <a:rPr lang="fr-SN" sz="105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Forum Mondial de l’Eau, Dakar les 20 et 21 juin 2019</a:t>
              </a:r>
              <a:endParaRPr sz="105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pic>
        <p:nvPicPr>
          <p:cNvPr id="2" name="Image 1">
            <a:extLst>
              <a:ext uri="{FF2B5EF4-FFF2-40B4-BE49-F238E27FC236}">
                <a16:creationId xmlns:a16="http://schemas.microsoft.com/office/drawing/2014/main" id="{5B217066-4591-4F93-9AD6-294A7934EE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6088" y="398476"/>
            <a:ext cx="6995622" cy="4002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4658842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Numéro de diapositive"/>
          <p:cNvSpPr txBox="1">
            <a:spLocks noGrp="1"/>
          </p:cNvSpPr>
          <p:nvPr>
            <p:ph type="sldNum" sz="quarter" idx="4294967295"/>
          </p:nvPr>
        </p:nvSpPr>
        <p:spPr>
          <a:xfrm>
            <a:off x="7393900" y="4806080"/>
            <a:ext cx="135613" cy="196208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8</a:t>
            </a:fld>
            <a:endParaRPr/>
          </a:p>
        </p:txBody>
      </p:sp>
      <p:grpSp>
        <p:nvGrpSpPr>
          <p:cNvPr id="7" name="Groupe 6"/>
          <p:cNvGrpSpPr/>
          <p:nvPr/>
        </p:nvGrpSpPr>
        <p:grpSpPr>
          <a:xfrm>
            <a:off x="-1" y="4590399"/>
            <a:ext cx="9143999" cy="573882"/>
            <a:chOff x="0" y="0"/>
            <a:chExt cx="9144000" cy="765175"/>
          </a:xfrm>
        </p:grpSpPr>
        <p:pic>
          <p:nvPicPr>
            <p:cNvPr id="8" name="Picture 5" descr="Pictur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9144000" cy="76517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9" name="ZoneTexte 8"/>
            <p:cNvSpPr txBox="1"/>
            <p:nvPr/>
          </p:nvSpPr>
          <p:spPr>
            <a:xfrm>
              <a:off x="350871" y="272397"/>
              <a:ext cx="8086060" cy="30777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34289" tIns="34289" rIns="34289" bIns="34289" numCol="1" anchor="t">
              <a:spAutoFit/>
            </a:bodyPr>
            <a:lstStyle>
              <a:lvl1pPr>
                <a:defRPr i="1">
                  <a:solidFill>
                    <a:srgbClr val="002060"/>
                  </a:solidFill>
                  <a:latin typeface="Calibri Light"/>
                  <a:ea typeface="Calibri Light"/>
                  <a:cs typeface="Calibri Light"/>
                  <a:sym typeface="Calibri Light"/>
                </a:defRPr>
              </a:lvl1pPr>
            </a:lstStyle>
            <a:p>
              <a:pPr algn="ctr"/>
              <a:r>
                <a:rPr lang="fr-SN" sz="105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Kick-off meeting du 9</a:t>
              </a:r>
              <a:r>
                <a:rPr lang="fr-SN" sz="1050" b="1" baseline="30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</a:t>
              </a:r>
              <a:r>
                <a:rPr lang="fr-SN" sz="105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Forum Mondial de l’Eau, Dakar les 20 et 21 juin 2019</a:t>
              </a:r>
              <a:endParaRPr sz="105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pic>
        <p:nvPicPr>
          <p:cNvPr id="3" name="Image 2">
            <a:extLst>
              <a:ext uri="{FF2B5EF4-FFF2-40B4-BE49-F238E27FC236}">
                <a16:creationId xmlns:a16="http://schemas.microsoft.com/office/drawing/2014/main" id="{76E4AA3E-8E7A-4EF8-B4F0-EFB5DB31F8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0657" y="611759"/>
            <a:ext cx="6486484" cy="3300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276748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Numéro de diapositive"/>
          <p:cNvSpPr txBox="1">
            <a:spLocks noGrp="1"/>
          </p:cNvSpPr>
          <p:nvPr>
            <p:ph type="sldNum" sz="quarter" idx="4294967295"/>
          </p:nvPr>
        </p:nvSpPr>
        <p:spPr>
          <a:xfrm>
            <a:off x="7393900" y="4806080"/>
            <a:ext cx="135613" cy="196208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9</a:t>
            </a:fld>
            <a:endParaRPr/>
          </a:p>
        </p:txBody>
      </p:sp>
      <p:grpSp>
        <p:nvGrpSpPr>
          <p:cNvPr id="7" name="Groupe 6"/>
          <p:cNvGrpSpPr/>
          <p:nvPr/>
        </p:nvGrpSpPr>
        <p:grpSpPr>
          <a:xfrm>
            <a:off x="-1" y="4590399"/>
            <a:ext cx="9143999" cy="573882"/>
            <a:chOff x="0" y="0"/>
            <a:chExt cx="9144000" cy="765175"/>
          </a:xfrm>
        </p:grpSpPr>
        <p:pic>
          <p:nvPicPr>
            <p:cNvPr id="8" name="Picture 5" descr="Pictur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9144000" cy="76517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9" name="ZoneTexte 8"/>
            <p:cNvSpPr txBox="1"/>
            <p:nvPr/>
          </p:nvSpPr>
          <p:spPr>
            <a:xfrm>
              <a:off x="350871" y="272397"/>
              <a:ext cx="8086060" cy="30777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34289" tIns="34289" rIns="34289" bIns="34289" numCol="1" anchor="t">
              <a:spAutoFit/>
            </a:bodyPr>
            <a:lstStyle>
              <a:lvl1pPr>
                <a:defRPr i="1">
                  <a:solidFill>
                    <a:srgbClr val="002060"/>
                  </a:solidFill>
                  <a:latin typeface="Calibri Light"/>
                  <a:ea typeface="Calibri Light"/>
                  <a:cs typeface="Calibri Light"/>
                  <a:sym typeface="Calibri Light"/>
                </a:defRPr>
              </a:lvl1pPr>
            </a:lstStyle>
            <a:p>
              <a:pPr algn="ctr"/>
              <a:r>
                <a:rPr lang="fr-SN" sz="105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Kick-off meeting du 9</a:t>
              </a:r>
              <a:r>
                <a:rPr lang="fr-SN" sz="1050" b="1" baseline="30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</a:t>
              </a:r>
              <a:r>
                <a:rPr lang="fr-SN" sz="105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Forum Mondial de l’Eau, Dakar les 20 et 21 juin 2019</a:t>
              </a:r>
              <a:endParaRPr sz="105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pic>
        <p:nvPicPr>
          <p:cNvPr id="2" name="Image 1">
            <a:extLst>
              <a:ext uri="{FF2B5EF4-FFF2-40B4-BE49-F238E27FC236}">
                <a16:creationId xmlns:a16="http://schemas.microsoft.com/office/drawing/2014/main" id="{9B5CBE5A-60C2-4634-BA5A-21406D4E9B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6373" y="411061"/>
            <a:ext cx="5655052" cy="3889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3402028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Thème Office">
  <a:themeElements>
    <a:clrScheme name="Thème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Thème Office">
      <a:majorFont>
        <a:latin typeface="Times New Roman"/>
        <a:ea typeface="Times New Roman"/>
        <a:cs typeface="Times New Roman"/>
      </a:majorFont>
      <a:minorFont>
        <a:latin typeface="Helvetica"/>
        <a:ea typeface="Helvetica"/>
        <a:cs typeface="Helvetica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Thème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Thème Office">
      <a:majorFont>
        <a:latin typeface="Times New Roman"/>
        <a:ea typeface="Times New Roman"/>
        <a:cs typeface="Times New Roman"/>
      </a:majorFont>
      <a:minorFont>
        <a:latin typeface="Helvetica"/>
        <a:ea typeface="Helvetica"/>
        <a:cs typeface="Helvetica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952</TotalTime>
  <Words>275</Words>
  <Application>Microsoft Office PowerPoint</Application>
  <PresentationFormat>Affichage à l'écran (16:9)</PresentationFormat>
  <Paragraphs>63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9" baseType="lpstr">
      <vt:lpstr>Arial</vt:lpstr>
      <vt:lpstr>Arial Narrow</vt:lpstr>
      <vt:lpstr>Arial Rounded MT Bold</vt:lpstr>
      <vt:lpstr>Bookman Old Style</vt:lpstr>
      <vt:lpstr>Broadway</vt:lpstr>
      <vt:lpstr>Calibri</vt:lpstr>
      <vt:lpstr>Calibri Light</vt:lpstr>
      <vt:lpstr>Times New Roman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Forum au PR</dc:title>
  <dc:subject>Etat d'avancement</dc:subject>
  <dc:creator>Dr Mohamed DIATTA</dc:creator>
  <cp:lastModifiedBy>Mariem Khemiri</cp:lastModifiedBy>
  <cp:revision>144</cp:revision>
  <dcterms:modified xsi:type="dcterms:W3CDTF">2019-06-20T11:22:09Z</dcterms:modified>
</cp:coreProperties>
</file>